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1" r:id="rId5"/>
  </p:sldMasterIdLst>
  <p:notesMasterIdLst>
    <p:notesMasterId r:id="rId33"/>
  </p:notesMasterIdLst>
  <p:sldIdLst>
    <p:sldId id="559" r:id="rId6"/>
    <p:sldId id="560" r:id="rId7"/>
    <p:sldId id="561" r:id="rId8"/>
    <p:sldId id="562" r:id="rId9"/>
    <p:sldId id="579" r:id="rId10"/>
    <p:sldId id="578" r:id="rId11"/>
    <p:sldId id="575" r:id="rId12"/>
    <p:sldId id="567" r:id="rId13"/>
    <p:sldId id="583" r:id="rId14"/>
    <p:sldId id="588" r:id="rId15"/>
    <p:sldId id="585" r:id="rId16"/>
    <p:sldId id="581" r:id="rId17"/>
    <p:sldId id="582" r:id="rId18"/>
    <p:sldId id="568" r:id="rId19"/>
    <p:sldId id="590" r:id="rId20"/>
    <p:sldId id="569" r:id="rId21"/>
    <p:sldId id="570" r:id="rId22"/>
    <p:sldId id="577" r:id="rId23"/>
    <p:sldId id="576" r:id="rId24"/>
    <p:sldId id="565" r:id="rId25"/>
    <p:sldId id="571" r:id="rId26"/>
    <p:sldId id="586" r:id="rId27"/>
    <p:sldId id="587" r:id="rId28"/>
    <p:sldId id="572" r:id="rId29"/>
    <p:sldId id="573" r:id="rId30"/>
    <p:sldId id="580" r:id="rId31"/>
    <p:sldId id="589"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233" autoAdjust="0"/>
    <p:restoredTop sz="94660"/>
  </p:normalViewPr>
  <p:slideViewPr>
    <p:cSldViewPr snapToGrid="0">
      <p:cViewPr varScale="1">
        <p:scale>
          <a:sx n="116" d="100"/>
          <a:sy n="116" d="100"/>
        </p:scale>
        <p:origin x="208" y="2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16FFBC-9E72-46EC-A1FF-528716679E93}" type="datetimeFigureOut">
              <a:rPr lang="en-US" smtClean="0"/>
              <a:t>2/19/21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89C7B3-4BBE-4833-A424-205F0BB53F59}" type="slidenum">
              <a:rPr lang="en-US" smtClean="0"/>
              <a:t>‹#›</a:t>
            </a:fld>
            <a:endParaRPr lang="en-US" dirty="0"/>
          </a:p>
        </p:txBody>
      </p:sp>
    </p:spTree>
    <p:extLst>
      <p:ext uri="{BB962C8B-B14F-4D97-AF65-F5344CB8AC3E}">
        <p14:creationId xmlns:p14="http://schemas.microsoft.com/office/powerpoint/2010/main" val="1558166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4AEFA4-44E5-4D25-BCD0-0F17D6B4917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005ABED-EA2E-4A2F-A9EB-6A48A3BBD4B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30DB143-5EEF-48F3-91C7-D1E0D3BE3B68}"/>
              </a:ext>
            </a:extLst>
          </p:cNvPr>
          <p:cNvSpPr>
            <a:spLocks noGrp="1"/>
          </p:cNvSpPr>
          <p:nvPr>
            <p:ph type="dt" sz="half" idx="10"/>
          </p:nvPr>
        </p:nvSpPr>
        <p:spPr/>
        <p:txBody>
          <a:bodyPr/>
          <a:lstStyle/>
          <a:p>
            <a:fld id="{37A77948-3F04-427C-9AC4-1AA27D188E7C}" type="datetimeFigureOut">
              <a:rPr lang="en-US" smtClean="0"/>
              <a:t>2/19/21</a:t>
            </a:fld>
            <a:endParaRPr lang="en-US" dirty="0"/>
          </a:p>
        </p:txBody>
      </p:sp>
      <p:sp>
        <p:nvSpPr>
          <p:cNvPr id="5" name="Footer Placeholder 4">
            <a:extLst>
              <a:ext uri="{FF2B5EF4-FFF2-40B4-BE49-F238E27FC236}">
                <a16:creationId xmlns:a16="http://schemas.microsoft.com/office/drawing/2014/main" id="{A8898C00-476A-4693-A8EB-152BFF8670E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50B6D98-B1CD-49AF-99E2-A3C38E227091}"/>
              </a:ext>
            </a:extLst>
          </p:cNvPr>
          <p:cNvSpPr>
            <a:spLocks noGrp="1"/>
          </p:cNvSpPr>
          <p:nvPr>
            <p:ph type="sldNum" sz="quarter" idx="12"/>
          </p:nvPr>
        </p:nvSpPr>
        <p:spPr/>
        <p:txBody>
          <a:bodyPr/>
          <a:lstStyle/>
          <a:p>
            <a:fld id="{32CAD4DE-EE03-4C92-AC19-20D3B03D90F4}" type="slidenum">
              <a:rPr lang="en-US" smtClean="0"/>
              <a:t>‹#›</a:t>
            </a:fld>
            <a:endParaRPr lang="en-US" dirty="0"/>
          </a:p>
        </p:txBody>
      </p:sp>
    </p:spTree>
    <p:extLst>
      <p:ext uri="{BB962C8B-B14F-4D97-AF65-F5344CB8AC3E}">
        <p14:creationId xmlns:p14="http://schemas.microsoft.com/office/powerpoint/2010/main" val="7505936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2A9DF-CFED-46EA-8704-D03A0797D64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3B8D3B8-9E57-4D1E-82BB-AFD4776DF74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862028-9990-4938-95DB-D0409E7A15CD}"/>
              </a:ext>
            </a:extLst>
          </p:cNvPr>
          <p:cNvSpPr>
            <a:spLocks noGrp="1"/>
          </p:cNvSpPr>
          <p:nvPr>
            <p:ph type="dt" sz="half" idx="10"/>
          </p:nvPr>
        </p:nvSpPr>
        <p:spPr/>
        <p:txBody>
          <a:bodyPr/>
          <a:lstStyle/>
          <a:p>
            <a:fld id="{37A77948-3F04-427C-9AC4-1AA27D188E7C}" type="datetimeFigureOut">
              <a:rPr lang="en-US" smtClean="0"/>
              <a:t>2/19/21</a:t>
            </a:fld>
            <a:endParaRPr lang="en-US" dirty="0"/>
          </a:p>
        </p:txBody>
      </p:sp>
      <p:sp>
        <p:nvSpPr>
          <p:cNvPr id="5" name="Footer Placeholder 4">
            <a:extLst>
              <a:ext uri="{FF2B5EF4-FFF2-40B4-BE49-F238E27FC236}">
                <a16:creationId xmlns:a16="http://schemas.microsoft.com/office/drawing/2014/main" id="{AB18A10E-86E1-4FA2-9EA7-94D167F66EB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C694136-8462-423E-8B4C-2030F635BC30}"/>
              </a:ext>
            </a:extLst>
          </p:cNvPr>
          <p:cNvSpPr>
            <a:spLocks noGrp="1"/>
          </p:cNvSpPr>
          <p:nvPr>
            <p:ph type="sldNum" sz="quarter" idx="12"/>
          </p:nvPr>
        </p:nvSpPr>
        <p:spPr/>
        <p:txBody>
          <a:bodyPr/>
          <a:lstStyle/>
          <a:p>
            <a:fld id="{32CAD4DE-EE03-4C92-AC19-20D3B03D90F4}" type="slidenum">
              <a:rPr lang="en-US" smtClean="0"/>
              <a:t>‹#›</a:t>
            </a:fld>
            <a:endParaRPr lang="en-US" dirty="0"/>
          </a:p>
        </p:txBody>
      </p:sp>
    </p:spTree>
    <p:extLst>
      <p:ext uri="{BB962C8B-B14F-4D97-AF65-F5344CB8AC3E}">
        <p14:creationId xmlns:p14="http://schemas.microsoft.com/office/powerpoint/2010/main" val="25225399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DC9E6F7-CF3A-41C0-BFD3-EAD79D731A0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063D113-9E12-4DEA-810F-4A7775B5D50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51B47D-AB69-4E31-BE3C-F50E2DD71CDE}"/>
              </a:ext>
            </a:extLst>
          </p:cNvPr>
          <p:cNvSpPr>
            <a:spLocks noGrp="1"/>
          </p:cNvSpPr>
          <p:nvPr>
            <p:ph type="dt" sz="half" idx="10"/>
          </p:nvPr>
        </p:nvSpPr>
        <p:spPr/>
        <p:txBody>
          <a:bodyPr/>
          <a:lstStyle/>
          <a:p>
            <a:fld id="{37A77948-3F04-427C-9AC4-1AA27D188E7C}" type="datetimeFigureOut">
              <a:rPr lang="en-US" smtClean="0"/>
              <a:t>2/19/21</a:t>
            </a:fld>
            <a:endParaRPr lang="en-US" dirty="0"/>
          </a:p>
        </p:txBody>
      </p:sp>
      <p:sp>
        <p:nvSpPr>
          <p:cNvPr id="5" name="Footer Placeholder 4">
            <a:extLst>
              <a:ext uri="{FF2B5EF4-FFF2-40B4-BE49-F238E27FC236}">
                <a16:creationId xmlns:a16="http://schemas.microsoft.com/office/drawing/2014/main" id="{601C8187-3171-4D55-B364-BB8FA991BD8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95A6831-667C-4FAF-8C90-8777D81CCAAC}"/>
              </a:ext>
            </a:extLst>
          </p:cNvPr>
          <p:cNvSpPr>
            <a:spLocks noGrp="1"/>
          </p:cNvSpPr>
          <p:nvPr>
            <p:ph type="sldNum" sz="quarter" idx="12"/>
          </p:nvPr>
        </p:nvSpPr>
        <p:spPr/>
        <p:txBody>
          <a:bodyPr/>
          <a:lstStyle/>
          <a:p>
            <a:fld id="{32CAD4DE-EE03-4C92-AC19-20D3B03D90F4}" type="slidenum">
              <a:rPr lang="en-US" smtClean="0"/>
              <a:t>‹#›</a:t>
            </a:fld>
            <a:endParaRPr lang="en-US" dirty="0"/>
          </a:p>
        </p:txBody>
      </p:sp>
    </p:spTree>
    <p:extLst>
      <p:ext uri="{BB962C8B-B14F-4D97-AF65-F5344CB8AC3E}">
        <p14:creationId xmlns:p14="http://schemas.microsoft.com/office/powerpoint/2010/main" val="35387791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1224029" cy="6858000"/>
          </a:xfrm>
          <a:prstGeom prst="rect">
            <a:avLst/>
          </a:prstGeom>
        </p:spPr>
      </p:pic>
      <p:sp>
        <p:nvSpPr>
          <p:cNvPr id="11" name="Text Placeholder 10"/>
          <p:cNvSpPr>
            <a:spLocks noGrp="1"/>
          </p:cNvSpPr>
          <p:nvPr>
            <p:ph type="body" sz="quarter" idx="13" hasCustomPrompt="1"/>
          </p:nvPr>
        </p:nvSpPr>
        <p:spPr>
          <a:xfrm>
            <a:off x="5503181" y="1075768"/>
            <a:ext cx="6197575" cy="2502433"/>
          </a:xfrm>
        </p:spPr>
        <p:txBody>
          <a:bodyPr anchor="ctr" anchorCtr="0">
            <a:normAutofit/>
          </a:bodyPr>
          <a:lstStyle>
            <a:lvl1pPr marL="0" indent="0" algn="r">
              <a:buNone/>
              <a:defRPr sz="3600" b="0" baseline="0">
                <a:solidFill>
                  <a:schemeClr val="accent2"/>
                </a:solidFill>
                <a:latin typeface="Georgia" pitchFamily="18" charset="0"/>
              </a:defRPr>
            </a:lvl1pPr>
            <a:lvl2pPr algn="r">
              <a:defRPr/>
            </a:lvl2pPr>
            <a:lvl3pPr algn="r">
              <a:defRPr/>
            </a:lvl3pPr>
            <a:lvl4pPr algn="r">
              <a:defRPr/>
            </a:lvl4pPr>
            <a:lvl5pPr algn="r">
              <a:defRPr/>
            </a:lvl5pPr>
            <a:lvl6pPr marL="2285466" indent="0">
              <a:buFont typeface="Arial"/>
              <a:buNone/>
              <a:defRPr sz="3600" b="1">
                <a:solidFill>
                  <a:srgbClr val="15A7BC"/>
                </a:solidFill>
              </a:defRPr>
            </a:lvl6pPr>
            <a:lvl7pPr marL="2742558" indent="0">
              <a:buNone/>
              <a:defRPr/>
            </a:lvl7pPr>
          </a:lstStyle>
          <a:p>
            <a:pPr lvl="0"/>
            <a:r>
              <a:rPr lang="en-US" dirty="0"/>
              <a:t>Title goes here</a:t>
            </a:r>
          </a:p>
        </p:txBody>
      </p:sp>
      <p:sp>
        <p:nvSpPr>
          <p:cNvPr id="13" name="Text Placeholder 10"/>
          <p:cNvSpPr>
            <a:spLocks noGrp="1"/>
          </p:cNvSpPr>
          <p:nvPr>
            <p:ph type="body" sz="quarter" idx="15" hasCustomPrompt="1"/>
          </p:nvPr>
        </p:nvSpPr>
        <p:spPr>
          <a:xfrm>
            <a:off x="6673669" y="4144162"/>
            <a:ext cx="5027083" cy="300949"/>
          </a:xfrm>
        </p:spPr>
        <p:txBody>
          <a:bodyPr>
            <a:noAutofit/>
          </a:bodyPr>
          <a:lstStyle>
            <a:lvl1pPr marL="0" indent="0" algn="r">
              <a:buNone/>
              <a:defRPr sz="1600" b="0" baseline="0">
                <a:solidFill>
                  <a:schemeClr val="tx2"/>
                </a:solidFill>
              </a:defRPr>
            </a:lvl1pPr>
            <a:lvl2pPr algn="r">
              <a:defRPr/>
            </a:lvl2pPr>
            <a:lvl3pPr algn="r">
              <a:defRPr/>
            </a:lvl3pPr>
            <a:lvl4pPr algn="r">
              <a:defRPr/>
            </a:lvl4pPr>
            <a:lvl5pPr algn="r">
              <a:defRPr/>
            </a:lvl5pPr>
            <a:lvl6pPr marL="2285466" indent="0">
              <a:buFont typeface="Arial"/>
              <a:buNone/>
              <a:defRPr sz="2000" b="1">
                <a:solidFill>
                  <a:srgbClr val="15A7BC"/>
                </a:solidFill>
              </a:defRPr>
            </a:lvl6pPr>
            <a:lvl7pPr marL="2742558" indent="0">
              <a:buNone/>
              <a:defRPr/>
            </a:lvl7pPr>
          </a:lstStyle>
          <a:p>
            <a:pPr lvl="0"/>
            <a:r>
              <a:rPr lang="en-US" dirty="0"/>
              <a:t>Date</a:t>
            </a:r>
          </a:p>
        </p:txBody>
      </p:sp>
      <p:sp>
        <p:nvSpPr>
          <p:cNvPr id="5" name="Text Placeholder 4"/>
          <p:cNvSpPr>
            <a:spLocks noGrp="1"/>
          </p:cNvSpPr>
          <p:nvPr>
            <p:ph type="body" sz="quarter" idx="16" hasCustomPrompt="1"/>
          </p:nvPr>
        </p:nvSpPr>
        <p:spPr>
          <a:xfrm>
            <a:off x="6673852" y="3711576"/>
            <a:ext cx="5027083" cy="431800"/>
          </a:xfrm>
        </p:spPr>
        <p:txBody>
          <a:bodyPr anchor="b" anchorCtr="0">
            <a:normAutofit/>
          </a:bodyPr>
          <a:lstStyle>
            <a:lvl1pPr marL="0" indent="0" algn="r">
              <a:buNone/>
              <a:defRPr sz="2000"/>
            </a:lvl1pPr>
          </a:lstStyle>
          <a:p>
            <a:pPr lvl="0"/>
            <a:r>
              <a:rPr lang="en-US" dirty="0"/>
              <a:t>Name</a:t>
            </a:r>
          </a:p>
        </p:txBody>
      </p:sp>
      <p:pic>
        <p:nvPicPr>
          <p:cNvPr id="7" name="Picture 6" descr="image003"/>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448800" y="5562600"/>
            <a:ext cx="2421467" cy="991616"/>
          </a:xfrm>
          <a:prstGeom prst="rect">
            <a:avLst/>
          </a:prstGeom>
          <a:noFill/>
        </p:spPr>
      </p:pic>
    </p:spTree>
    <p:extLst>
      <p:ext uri="{BB962C8B-B14F-4D97-AF65-F5344CB8AC3E}">
        <p14:creationId xmlns:p14="http://schemas.microsoft.com/office/powerpoint/2010/main" val="20754871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929" y="0"/>
            <a:ext cx="12192000" cy="914400"/>
          </a:xfrm>
          <a:prstGeom prst="rect">
            <a:avLst/>
          </a:prstGeom>
        </p:spPr>
      </p:pic>
      <p:sp>
        <p:nvSpPr>
          <p:cNvPr id="2" name="Title 1"/>
          <p:cNvSpPr>
            <a:spLocks noGrp="1"/>
          </p:cNvSpPr>
          <p:nvPr>
            <p:ph type="title" hasCustomPrompt="1"/>
          </p:nvPr>
        </p:nvSpPr>
        <p:spPr>
          <a:xfrm>
            <a:off x="609603" y="1190212"/>
            <a:ext cx="10769599" cy="718819"/>
          </a:xfrm>
        </p:spPr>
        <p:txBody>
          <a:bodyPr>
            <a:normAutofit/>
          </a:bodyPr>
          <a:lstStyle>
            <a:lvl1pPr algn="l">
              <a:defRPr sz="3200" b="1">
                <a:solidFill>
                  <a:schemeClr val="accent6"/>
                </a:solidFill>
                <a:latin typeface="Georgia" pitchFamily="18" charset="0"/>
              </a:defRPr>
            </a:lvl1pPr>
          </a:lstStyle>
          <a:p>
            <a:r>
              <a:rPr lang="en-US" dirty="0"/>
              <a:t>Headline goes here</a:t>
            </a:r>
          </a:p>
        </p:txBody>
      </p:sp>
      <p:sp>
        <p:nvSpPr>
          <p:cNvPr id="9" name="Content Placeholder 8"/>
          <p:cNvSpPr>
            <a:spLocks noGrp="1"/>
          </p:cNvSpPr>
          <p:nvPr userDrawn="1">
            <p:ph sz="quarter" idx="13"/>
          </p:nvPr>
        </p:nvSpPr>
        <p:spPr>
          <a:xfrm>
            <a:off x="609603" y="2070100"/>
            <a:ext cx="10769599" cy="3735388"/>
          </a:xfrm>
        </p:spPr>
        <p:txBody>
          <a:bodyPr>
            <a:normAutofit/>
          </a:bodyPr>
          <a:lstStyle>
            <a:lvl1pPr marL="226961" indent="-226961">
              <a:lnSpc>
                <a:spcPct val="110000"/>
              </a:lnSpc>
              <a:spcBef>
                <a:spcPts val="600"/>
              </a:spcBef>
              <a:buClr>
                <a:schemeClr val="accent6"/>
              </a:buClr>
              <a:buFont typeface="Wingdings" pitchFamily="2" charset="2"/>
              <a:buChar char="§"/>
              <a:defRPr sz="2400"/>
            </a:lvl1pPr>
            <a:lvl2pPr marL="461855" indent="-234894">
              <a:lnSpc>
                <a:spcPct val="110000"/>
              </a:lnSpc>
              <a:spcBef>
                <a:spcPts val="600"/>
              </a:spcBef>
              <a:buFont typeface="Arial" pitchFamily="34" charset="0"/>
              <a:buChar char="•"/>
              <a:defRPr sz="2400"/>
            </a:lvl2pPr>
            <a:lvl3pPr marL="687228" indent="-225373">
              <a:lnSpc>
                <a:spcPct val="110000"/>
              </a:lnSpc>
              <a:spcBef>
                <a:spcPts val="600"/>
              </a:spcBef>
              <a:buClr>
                <a:schemeClr val="accent6"/>
              </a:buClr>
              <a:buFont typeface="Arial" pitchFamily="34" charset="0"/>
              <a:buChar char="−"/>
              <a:defRPr sz="2400"/>
            </a:lvl3pPr>
            <a:lvl4pPr>
              <a:defRPr sz="1600"/>
            </a:lvl4pPr>
          </a:lstStyle>
          <a:p>
            <a:pPr lvl="0"/>
            <a:r>
              <a:rPr lang="en-US"/>
              <a:t>Click to edit Master text styles</a:t>
            </a:r>
          </a:p>
          <a:p>
            <a:pPr lvl="1"/>
            <a:r>
              <a:rPr lang="en-US"/>
              <a:t>Second level</a:t>
            </a:r>
          </a:p>
          <a:p>
            <a:pPr lvl="2"/>
            <a:r>
              <a:rPr lang="en-US"/>
              <a:t>Third level</a:t>
            </a:r>
          </a:p>
        </p:txBody>
      </p:sp>
      <p:sp>
        <p:nvSpPr>
          <p:cNvPr id="7" name="Slide Number Placeholder 3"/>
          <p:cNvSpPr txBox="1">
            <a:spLocks/>
          </p:cNvSpPr>
          <p:nvPr userDrawn="1"/>
        </p:nvSpPr>
        <p:spPr>
          <a:xfrm>
            <a:off x="4572001" y="6379417"/>
            <a:ext cx="2844800" cy="365125"/>
          </a:xfrm>
          <a:prstGeom prst="rect">
            <a:avLst/>
          </a:prstGeom>
        </p:spPr>
        <p:txBody>
          <a:bodyPr vert="horz" lIns="91429" tIns="45714" rIns="91429" bIns="45714"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F8C044A7-7D1C-4AEE-854C-FDF821BDD484}" type="slidenum">
              <a:rPr lang="en-US" sz="1200" smtClean="0"/>
              <a:pPr algn="ctr"/>
              <a:t>‹#›</a:t>
            </a:fld>
            <a:endParaRPr lang="en-US" sz="1200" dirty="0"/>
          </a:p>
        </p:txBody>
      </p:sp>
      <p:pic>
        <p:nvPicPr>
          <p:cNvPr id="12" name="Picture 11" descr="image003"/>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058401" y="6019800"/>
            <a:ext cx="1709271" cy="719235"/>
          </a:xfrm>
          <a:prstGeom prst="rect">
            <a:avLst/>
          </a:prstGeom>
          <a:noFill/>
        </p:spPr>
      </p:pic>
    </p:spTree>
    <p:extLst>
      <p:ext uri="{BB962C8B-B14F-4D97-AF65-F5344CB8AC3E}">
        <p14:creationId xmlns:p14="http://schemas.microsoft.com/office/powerpoint/2010/main" val="25107366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Blank for 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2" y="1190212"/>
            <a:ext cx="10787687" cy="718819"/>
          </a:xfrm>
        </p:spPr>
        <p:txBody>
          <a:bodyPr>
            <a:normAutofit/>
          </a:bodyPr>
          <a:lstStyle>
            <a:lvl1pPr algn="l">
              <a:defRPr sz="3200" b="1">
                <a:solidFill>
                  <a:schemeClr val="accent6"/>
                </a:solidFill>
                <a:latin typeface="Georgia" pitchFamily="18" charset="0"/>
              </a:defRPr>
            </a:lvl1pPr>
          </a:lstStyle>
          <a:p>
            <a:r>
              <a:rPr lang="en-US" dirty="0"/>
              <a:t>Headline goes here</a:t>
            </a:r>
          </a:p>
        </p:txBody>
      </p:sp>
      <p:sp>
        <p:nvSpPr>
          <p:cNvPr id="3" name="Content Placeholder 2"/>
          <p:cNvSpPr>
            <a:spLocks noGrp="1"/>
          </p:cNvSpPr>
          <p:nvPr>
            <p:ph idx="1" hasCustomPrompt="1"/>
          </p:nvPr>
        </p:nvSpPr>
        <p:spPr>
          <a:xfrm>
            <a:off x="609603" y="2063694"/>
            <a:ext cx="10787688" cy="3632434"/>
          </a:xfrm>
        </p:spPr>
        <p:txBody>
          <a:bodyPr>
            <a:normAutofit/>
          </a:bodyPr>
          <a:lstStyle>
            <a:lvl1pPr marL="0" indent="0">
              <a:lnSpc>
                <a:spcPct val="110000"/>
              </a:lnSpc>
              <a:spcBef>
                <a:spcPts val="1200"/>
              </a:spcBef>
              <a:buNone/>
              <a:defRPr sz="2400">
                <a:solidFill>
                  <a:schemeClr val="tx2"/>
                </a:solidFill>
                <a:latin typeface="+mn-lt"/>
              </a:defRPr>
            </a:lvl1pPr>
            <a:lvl2pPr marL="226961" indent="-226961">
              <a:lnSpc>
                <a:spcPct val="110000"/>
              </a:lnSpc>
              <a:spcBef>
                <a:spcPts val="900"/>
              </a:spcBef>
              <a:buClr>
                <a:schemeClr val="accent6"/>
              </a:buClr>
              <a:buFont typeface="Wingdings" pitchFamily="2" charset="2"/>
              <a:buChar char="§"/>
              <a:defRPr sz="1400"/>
            </a:lvl2pPr>
            <a:lvl3pPr marL="403131" indent="-176172">
              <a:lnSpc>
                <a:spcPct val="110000"/>
              </a:lnSpc>
              <a:spcBef>
                <a:spcPts val="900"/>
              </a:spcBef>
              <a:defRPr/>
            </a:lvl3pPr>
            <a:lvl4pPr marL="628503" indent="-166650">
              <a:lnSpc>
                <a:spcPct val="110000"/>
              </a:lnSpc>
              <a:spcBef>
                <a:spcPts val="900"/>
              </a:spcBef>
              <a:defRPr sz="1400"/>
            </a:lvl4pPr>
          </a:lstStyle>
          <a:p>
            <a:pPr lvl="0"/>
            <a:r>
              <a:rPr lang="en-US" dirty="0"/>
              <a:t>Chart Goes here</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929" y="0"/>
            <a:ext cx="12192000" cy="914400"/>
          </a:xfrm>
          <a:prstGeom prst="rect">
            <a:avLst/>
          </a:prstGeom>
        </p:spPr>
      </p:pic>
      <p:sp>
        <p:nvSpPr>
          <p:cNvPr id="9" name="Slide Number Placeholder 3"/>
          <p:cNvSpPr txBox="1">
            <a:spLocks/>
          </p:cNvSpPr>
          <p:nvPr userDrawn="1"/>
        </p:nvSpPr>
        <p:spPr>
          <a:xfrm>
            <a:off x="4581044" y="6341253"/>
            <a:ext cx="2844800" cy="365125"/>
          </a:xfrm>
          <a:prstGeom prst="rect">
            <a:avLst/>
          </a:prstGeom>
        </p:spPr>
        <p:txBody>
          <a:bodyPr vert="horz" lIns="91429" tIns="45714" rIns="91429" bIns="45714"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6E811052-2559-4245-BC2D-0D836D9F06B5}" type="slidenum">
              <a:rPr lang="en-US" sz="1200" smtClean="0"/>
              <a:pPr algn="ctr"/>
              <a:t>‹#›</a:t>
            </a:fld>
            <a:endParaRPr lang="en-US" sz="1200" dirty="0"/>
          </a:p>
        </p:txBody>
      </p:sp>
      <p:pic>
        <p:nvPicPr>
          <p:cNvPr id="10" name="Picture 9" descr="image003"/>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058401" y="6019800"/>
            <a:ext cx="1709271" cy="719235"/>
          </a:xfrm>
          <a:prstGeom prst="rect">
            <a:avLst/>
          </a:prstGeom>
          <a:noFill/>
        </p:spPr>
      </p:pic>
    </p:spTree>
    <p:extLst>
      <p:ext uri="{BB962C8B-B14F-4D97-AF65-F5344CB8AC3E}">
        <p14:creationId xmlns:p14="http://schemas.microsoft.com/office/powerpoint/2010/main" val="17265094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py with Graphics">
    <p:spTree>
      <p:nvGrpSpPr>
        <p:cNvPr id="1" name=""/>
        <p:cNvGrpSpPr/>
        <p:nvPr/>
      </p:nvGrpSpPr>
      <p:grpSpPr>
        <a:xfrm>
          <a:off x="0" y="0"/>
          <a:ext cx="0" cy="0"/>
          <a:chOff x="0" y="0"/>
          <a:chExt cx="0" cy="0"/>
        </a:xfrm>
      </p:grpSpPr>
      <p:sp>
        <p:nvSpPr>
          <p:cNvPr id="2" name="Title 1"/>
          <p:cNvSpPr>
            <a:spLocks noGrp="1"/>
          </p:cNvSpPr>
          <p:nvPr>
            <p:ph type="title"/>
          </p:nvPr>
        </p:nvSpPr>
        <p:spPr>
          <a:xfrm>
            <a:off x="609602" y="1190212"/>
            <a:ext cx="10787687" cy="718819"/>
          </a:xfrm>
        </p:spPr>
        <p:txBody>
          <a:bodyPr>
            <a:normAutofit/>
          </a:bodyPr>
          <a:lstStyle>
            <a:lvl1pPr algn="l">
              <a:defRPr sz="3200" b="1">
                <a:solidFill>
                  <a:schemeClr val="accent6"/>
                </a:solidFill>
                <a:latin typeface="Georgia" pitchFamily="18" charset="0"/>
              </a:defRPr>
            </a:lvl1pPr>
          </a:lstStyle>
          <a:p>
            <a:r>
              <a:rPr lang="en-US" dirty="0"/>
              <a:t>Click to edit Master title style</a:t>
            </a:r>
          </a:p>
        </p:txBody>
      </p:sp>
      <p:sp>
        <p:nvSpPr>
          <p:cNvPr id="16" name="Content Placeholder 15"/>
          <p:cNvSpPr>
            <a:spLocks noGrp="1"/>
          </p:cNvSpPr>
          <p:nvPr>
            <p:ph sz="quarter" idx="14" hasCustomPrompt="1"/>
          </p:nvPr>
        </p:nvSpPr>
        <p:spPr>
          <a:xfrm>
            <a:off x="609602" y="2072081"/>
            <a:ext cx="3629637" cy="3683058"/>
          </a:xfrm>
        </p:spPr>
        <p:txBody>
          <a:bodyPr/>
          <a:lstStyle>
            <a:lvl1pPr marL="0" indent="0">
              <a:buNone/>
              <a:defRPr/>
            </a:lvl1pPr>
          </a:lstStyle>
          <a:p>
            <a:pPr lvl="0"/>
            <a:r>
              <a:rPr lang="en-US" dirty="0"/>
              <a:t>Photo Goes here</a:t>
            </a:r>
          </a:p>
        </p:txBody>
      </p:sp>
      <p:sp>
        <p:nvSpPr>
          <p:cNvPr id="19" name="Content Placeholder 8"/>
          <p:cNvSpPr>
            <a:spLocks noGrp="1"/>
          </p:cNvSpPr>
          <p:nvPr>
            <p:ph sz="quarter" idx="13"/>
          </p:nvPr>
        </p:nvSpPr>
        <p:spPr>
          <a:xfrm>
            <a:off x="4876803" y="2070100"/>
            <a:ext cx="6520488" cy="3735388"/>
          </a:xfrm>
        </p:spPr>
        <p:txBody>
          <a:bodyPr>
            <a:normAutofit/>
          </a:bodyPr>
          <a:lstStyle>
            <a:lvl1pPr marL="226961" indent="-226961">
              <a:lnSpc>
                <a:spcPct val="110000"/>
              </a:lnSpc>
              <a:spcBef>
                <a:spcPts val="600"/>
              </a:spcBef>
              <a:buClr>
                <a:schemeClr val="accent6"/>
              </a:buClr>
              <a:buFont typeface="Wingdings" pitchFamily="2" charset="2"/>
              <a:buChar char="§"/>
              <a:defRPr sz="2400"/>
            </a:lvl1pPr>
            <a:lvl2pPr marL="461855" indent="-234894">
              <a:lnSpc>
                <a:spcPct val="110000"/>
              </a:lnSpc>
              <a:spcBef>
                <a:spcPts val="600"/>
              </a:spcBef>
              <a:buFont typeface="Arial" pitchFamily="34" charset="0"/>
              <a:buChar char="•"/>
              <a:defRPr sz="2400"/>
            </a:lvl2pPr>
            <a:lvl3pPr marL="687228" indent="-225373">
              <a:lnSpc>
                <a:spcPct val="110000"/>
              </a:lnSpc>
              <a:spcBef>
                <a:spcPts val="600"/>
              </a:spcBef>
              <a:buClr>
                <a:schemeClr val="accent6"/>
              </a:buClr>
              <a:buFont typeface="Arial" pitchFamily="34" charset="0"/>
              <a:buChar char="−"/>
              <a:defRPr sz="2400"/>
            </a:lvl3pPr>
            <a:lvl4pPr>
              <a:defRPr sz="1600"/>
            </a:lvl4pPr>
          </a:lstStyle>
          <a:p>
            <a:pPr lvl="0"/>
            <a:r>
              <a:rPr lang="en-US"/>
              <a:t>Click to edit Master text styles</a:t>
            </a:r>
          </a:p>
          <a:p>
            <a:pPr lvl="1"/>
            <a:r>
              <a:rPr lang="en-US"/>
              <a:t>Second level</a:t>
            </a:r>
          </a:p>
          <a:p>
            <a:pPr lvl="2"/>
            <a:r>
              <a:rPr lang="en-US"/>
              <a:t>Third level</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929" y="0"/>
            <a:ext cx="12192000" cy="914400"/>
          </a:xfrm>
          <a:prstGeom prst="rect">
            <a:avLst/>
          </a:prstGeom>
        </p:spPr>
      </p:pic>
      <p:sp>
        <p:nvSpPr>
          <p:cNvPr id="10" name="Slide Number Placeholder 3"/>
          <p:cNvSpPr txBox="1">
            <a:spLocks/>
          </p:cNvSpPr>
          <p:nvPr userDrawn="1"/>
        </p:nvSpPr>
        <p:spPr>
          <a:xfrm>
            <a:off x="609600" y="6307138"/>
            <a:ext cx="2844800" cy="365125"/>
          </a:xfrm>
          <a:prstGeom prst="rect">
            <a:avLst/>
          </a:prstGeom>
        </p:spPr>
        <p:txBody>
          <a:bodyPr vert="horz" lIns="91429" tIns="45714" rIns="91429" bIns="45714"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F8C044A7-7D1C-4AEE-854C-FDF821BDD484}" type="slidenum">
              <a:rPr lang="en-US" sz="1200" smtClean="0"/>
              <a:pPr algn="l"/>
              <a:t>‹#›</a:t>
            </a:fld>
            <a:endParaRPr lang="en-US" sz="1200" dirty="0"/>
          </a:p>
        </p:txBody>
      </p:sp>
      <p:pic>
        <p:nvPicPr>
          <p:cNvPr id="11" name="Picture 10" descr="image003"/>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058401" y="6019800"/>
            <a:ext cx="1709271" cy="719235"/>
          </a:xfrm>
          <a:prstGeom prst="rect">
            <a:avLst/>
          </a:prstGeom>
          <a:noFill/>
        </p:spPr>
      </p:pic>
    </p:spTree>
    <p:extLst>
      <p:ext uri="{BB962C8B-B14F-4D97-AF65-F5344CB8AC3E}">
        <p14:creationId xmlns:p14="http://schemas.microsoft.com/office/powerpoint/2010/main" val="8693211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Sub Divi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2" y="2398228"/>
            <a:ext cx="10787687" cy="718819"/>
          </a:xfrm>
        </p:spPr>
        <p:txBody>
          <a:bodyPr>
            <a:normAutofit/>
          </a:bodyPr>
          <a:lstStyle>
            <a:lvl1pPr algn="l">
              <a:defRPr sz="3200" b="1">
                <a:solidFill>
                  <a:schemeClr val="accent6"/>
                </a:solidFill>
                <a:latin typeface="Georgia" pitchFamily="18" charset="0"/>
              </a:defRPr>
            </a:lvl1pPr>
          </a:lstStyle>
          <a:p>
            <a:r>
              <a:rPr lang="en-US" dirty="0"/>
              <a:t>Headline goes here</a:t>
            </a:r>
          </a:p>
        </p:txBody>
      </p:sp>
      <p:sp>
        <p:nvSpPr>
          <p:cNvPr id="3" name="Content Placeholder 2"/>
          <p:cNvSpPr>
            <a:spLocks noGrp="1"/>
          </p:cNvSpPr>
          <p:nvPr>
            <p:ph idx="1"/>
          </p:nvPr>
        </p:nvSpPr>
        <p:spPr>
          <a:xfrm>
            <a:off x="609603" y="3429001"/>
            <a:ext cx="10787688" cy="1596006"/>
          </a:xfrm>
        </p:spPr>
        <p:txBody>
          <a:bodyPr>
            <a:normAutofit/>
          </a:bodyPr>
          <a:lstStyle>
            <a:lvl1pPr marL="0" indent="0">
              <a:lnSpc>
                <a:spcPct val="110000"/>
              </a:lnSpc>
              <a:spcBef>
                <a:spcPts val="1200"/>
              </a:spcBef>
              <a:buNone/>
              <a:defRPr sz="2400">
                <a:solidFill>
                  <a:schemeClr val="tx2"/>
                </a:solidFill>
                <a:latin typeface="+mn-lt"/>
              </a:defRPr>
            </a:lvl1pPr>
            <a:lvl2pPr marL="226961" indent="-226961">
              <a:lnSpc>
                <a:spcPct val="110000"/>
              </a:lnSpc>
              <a:spcBef>
                <a:spcPts val="900"/>
              </a:spcBef>
              <a:buClr>
                <a:schemeClr val="accent6"/>
              </a:buClr>
              <a:buFont typeface="Wingdings" pitchFamily="2" charset="2"/>
              <a:buChar char="§"/>
              <a:defRPr sz="1400"/>
            </a:lvl2pPr>
            <a:lvl3pPr marL="403131" indent="-176172">
              <a:lnSpc>
                <a:spcPct val="110000"/>
              </a:lnSpc>
              <a:spcBef>
                <a:spcPts val="900"/>
              </a:spcBef>
              <a:defRPr/>
            </a:lvl3pPr>
            <a:lvl4pPr marL="628503" indent="-166650">
              <a:lnSpc>
                <a:spcPct val="110000"/>
              </a:lnSpc>
              <a:spcBef>
                <a:spcPts val="900"/>
              </a:spcBef>
              <a:defRPr sz="1400"/>
            </a:lvl4pPr>
          </a:lstStyle>
          <a:p>
            <a:pPr lvl="0"/>
            <a:r>
              <a:rPr lang="en-US"/>
              <a:t>Click to edit Master text styles</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929" y="0"/>
            <a:ext cx="12192000" cy="914400"/>
          </a:xfrm>
          <a:prstGeom prst="rect">
            <a:avLst/>
          </a:prstGeom>
        </p:spPr>
      </p:pic>
      <p:sp>
        <p:nvSpPr>
          <p:cNvPr id="9" name="Slide Number Placeholder 3"/>
          <p:cNvSpPr txBox="1">
            <a:spLocks/>
          </p:cNvSpPr>
          <p:nvPr userDrawn="1"/>
        </p:nvSpPr>
        <p:spPr>
          <a:xfrm>
            <a:off x="609600" y="6307138"/>
            <a:ext cx="2844800" cy="365125"/>
          </a:xfrm>
          <a:prstGeom prst="rect">
            <a:avLst/>
          </a:prstGeom>
        </p:spPr>
        <p:txBody>
          <a:bodyPr vert="horz" lIns="91429" tIns="45714" rIns="91429" bIns="45714"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F8C044A7-7D1C-4AEE-854C-FDF821BDD484}" type="slidenum">
              <a:rPr lang="en-US" sz="1200" smtClean="0"/>
              <a:pPr algn="l"/>
              <a:t>‹#›</a:t>
            </a:fld>
            <a:endParaRPr lang="en-US" sz="1200" dirty="0"/>
          </a:p>
        </p:txBody>
      </p:sp>
      <p:pic>
        <p:nvPicPr>
          <p:cNvPr id="10" name="Picture 9" descr="image003"/>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058401" y="6019800"/>
            <a:ext cx="1709271" cy="719235"/>
          </a:xfrm>
          <a:prstGeom prst="rect">
            <a:avLst/>
          </a:prstGeom>
          <a:noFill/>
        </p:spPr>
      </p:pic>
    </p:spTree>
    <p:extLst>
      <p:ext uri="{BB962C8B-B14F-4D97-AF65-F5344CB8AC3E}">
        <p14:creationId xmlns:p14="http://schemas.microsoft.com/office/powerpoint/2010/main" val="8514474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609602" y="2398227"/>
            <a:ext cx="10787687" cy="718819"/>
          </a:xfrm>
          <a:prstGeom prst="rect">
            <a:avLst/>
          </a:prstGeom>
        </p:spPr>
        <p:txBody>
          <a:bodyPr>
            <a:normAutofit/>
          </a:bodyPr>
          <a:lstStyle>
            <a:lvl1pPr algn="l">
              <a:defRPr sz="3177" b="1">
                <a:solidFill>
                  <a:schemeClr val="accent6"/>
                </a:solidFill>
                <a:latin typeface="Georgia" pitchFamily="18" charset="0"/>
              </a:defRPr>
            </a:lvl1pPr>
          </a:lstStyle>
          <a:p>
            <a:r>
              <a:rPr lang="en-US" dirty="0"/>
              <a:t>Headline goes here</a:t>
            </a:r>
          </a:p>
        </p:txBody>
      </p:sp>
      <p:sp>
        <p:nvSpPr>
          <p:cNvPr id="5" name="Content Placeholder 2"/>
          <p:cNvSpPr>
            <a:spLocks noGrp="1"/>
          </p:cNvSpPr>
          <p:nvPr>
            <p:ph idx="1"/>
          </p:nvPr>
        </p:nvSpPr>
        <p:spPr>
          <a:xfrm>
            <a:off x="609601" y="3429001"/>
            <a:ext cx="10787688" cy="1596006"/>
          </a:xfrm>
          <a:prstGeom prst="rect">
            <a:avLst/>
          </a:prstGeom>
        </p:spPr>
        <p:txBody>
          <a:bodyPr>
            <a:normAutofit/>
          </a:bodyPr>
          <a:lstStyle>
            <a:lvl1pPr marL="0" indent="0">
              <a:lnSpc>
                <a:spcPct val="110000"/>
              </a:lnSpc>
              <a:spcBef>
                <a:spcPts val="1180"/>
              </a:spcBef>
              <a:buNone/>
              <a:defRPr sz="2382">
                <a:solidFill>
                  <a:schemeClr val="tx2"/>
                </a:solidFill>
                <a:latin typeface="+mn-lt"/>
              </a:defRPr>
            </a:lvl1pPr>
            <a:lvl2pPr marL="223192" indent="-223192">
              <a:lnSpc>
                <a:spcPct val="110000"/>
              </a:lnSpc>
              <a:spcBef>
                <a:spcPts val="885"/>
              </a:spcBef>
              <a:buClr>
                <a:schemeClr val="accent6"/>
              </a:buClr>
              <a:buFont typeface="Wingdings" pitchFamily="2" charset="2"/>
              <a:buChar char="§"/>
              <a:defRPr sz="1412"/>
            </a:lvl2pPr>
            <a:lvl3pPr marL="396438" indent="-173248">
              <a:lnSpc>
                <a:spcPct val="110000"/>
              </a:lnSpc>
              <a:spcBef>
                <a:spcPts val="885"/>
              </a:spcBef>
              <a:defRPr/>
            </a:lvl3pPr>
            <a:lvl4pPr marL="618070" indent="-163883">
              <a:lnSpc>
                <a:spcPct val="110000"/>
              </a:lnSpc>
              <a:spcBef>
                <a:spcPts val="885"/>
              </a:spcBef>
              <a:defRPr sz="1412"/>
            </a:lvl4pPr>
          </a:lstStyle>
          <a:p>
            <a:pPr lvl="0"/>
            <a:r>
              <a:rPr lang="en-US"/>
              <a:t>Click to edit Master text styles</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929" y="0"/>
            <a:ext cx="12192000" cy="914400"/>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836729" y="6020790"/>
            <a:ext cx="1939636" cy="700686"/>
          </a:xfrm>
          <a:prstGeom prst="rect">
            <a:avLst/>
          </a:prstGeom>
        </p:spPr>
      </p:pic>
      <p:sp>
        <p:nvSpPr>
          <p:cNvPr id="11" name="Slide Number Placeholder 5"/>
          <p:cNvSpPr txBox="1">
            <a:spLocks/>
          </p:cNvSpPr>
          <p:nvPr userDrawn="1"/>
        </p:nvSpPr>
        <p:spPr>
          <a:xfrm>
            <a:off x="4411288" y="6333566"/>
            <a:ext cx="3325091" cy="322169"/>
          </a:xfrm>
          <a:prstGeom prst="rect">
            <a:avLst/>
          </a:prstGeom>
        </p:spPr>
        <p:txBody>
          <a:bodyPr vert="horz" lIns="89896" tIns="44948" rIns="89896" bIns="44948" rtlCol="0" anchor="ctr"/>
          <a:lstStyle>
            <a:defPPr>
              <a:defRPr lang="en-US"/>
            </a:defPPr>
            <a:lvl1pPr marL="0" algn="ctr" defTabSz="509412" rtl="0" eaLnBrk="1" latinLnBrk="0" hangingPunct="1">
              <a:defRPr sz="1100" kern="1200">
                <a:solidFill>
                  <a:schemeClr val="tx1">
                    <a:tint val="75000"/>
                  </a:schemeClr>
                </a:solidFill>
                <a:latin typeface="+mn-lt"/>
                <a:ea typeface="+mn-ea"/>
                <a:cs typeface="+mn-cs"/>
              </a:defRPr>
            </a:lvl1pPr>
            <a:lvl2pPr marL="509412" algn="l" defTabSz="509412" rtl="0" eaLnBrk="1" latinLnBrk="0" hangingPunct="1">
              <a:defRPr sz="2000" kern="1200">
                <a:solidFill>
                  <a:schemeClr val="tx1"/>
                </a:solidFill>
                <a:latin typeface="+mn-lt"/>
                <a:ea typeface="+mn-ea"/>
                <a:cs typeface="+mn-cs"/>
              </a:defRPr>
            </a:lvl2pPr>
            <a:lvl3pPr marL="1018824" algn="l" defTabSz="509412" rtl="0" eaLnBrk="1" latinLnBrk="0" hangingPunct="1">
              <a:defRPr sz="2000" kern="1200">
                <a:solidFill>
                  <a:schemeClr val="tx1"/>
                </a:solidFill>
                <a:latin typeface="+mn-lt"/>
                <a:ea typeface="+mn-ea"/>
                <a:cs typeface="+mn-cs"/>
              </a:defRPr>
            </a:lvl3pPr>
            <a:lvl4pPr marL="1528237" algn="l" defTabSz="509412" rtl="0" eaLnBrk="1" latinLnBrk="0" hangingPunct="1">
              <a:defRPr sz="2000" kern="1200">
                <a:solidFill>
                  <a:schemeClr val="tx1"/>
                </a:solidFill>
                <a:latin typeface="+mn-lt"/>
                <a:ea typeface="+mn-ea"/>
                <a:cs typeface="+mn-cs"/>
              </a:defRPr>
            </a:lvl4pPr>
            <a:lvl5pPr marL="2037649" algn="l" defTabSz="509412" rtl="0" eaLnBrk="1" latinLnBrk="0" hangingPunct="1">
              <a:defRPr sz="2000" kern="1200">
                <a:solidFill>
                  <a:schemeClr val="tx1"/>
                </a:solidFill>
                <a:latin typeface="+mn-lt"/>
                <a:ea typeface="+mn-ea"/>
                <a:cs typeface="+mn-cs"/>
              </a:defRPr>
            </a:lvl5pPr>
            <a:lvl6pPr marL="2547061" algn="l" defTabSz="509412" rtl="0" eaLnBrk="1" latinLnBrk="0" hangingPunct="1">
              <a:defRPr sz="2000" kern="1200">
                <a:solidFill>
                  <a:schemeClr val="tx1"/>
                </a:solidFill>
                <a:latin typeface="+mn-lt"/>
                <a:ea typeface="+mn-ea"/>
                <a:cs typeface="+mn-cs"/>
              </a:defRPr>
            </a:lvl6pPr>
            <a:lvl7pPr marL="3056473" algn="l" defTabSz="509412" rtl="0" eaLnBrk="1" latinLnBrk="0" hangingPunct="1">
              <a:defRPr sz="2000" kern="1200">
                <a:solidFill>
                  <a:schemeClr val="tx1"/>
                </a:solidFill>
                <a:latin typeface="+mn-lt"/>
                <a:ea typeface="+mn-ea"/>
                <a:cs typeface="+mn-cs"/>
              </a:defRPr>
            </a:lvl7pPr>
            <a:lvl8pPr marL="3565886" algn="l" defTabSz="509412" rtl="0" eaLnBrk="1" latinLnBrk="0" hangingPunct="1">
              <a:defRPr sz="2000" kern="1200">
                <a:solidFill>
                  <a:schemeClr val="tx1"/>
                </a:solidFill>
                <a:latin typeface="+mn-lt"/>
                <a:ea typeface="+mn-ea"/>
                <a:cs typeface="+mn-cs"/>
              </a:defRPr>
            </a:lvl8pPr>
            <a:lvl9pPr marL="4075298" algn="l" defTabSz="509412" rtl="0" eaLnBrk="1" latinLnBrk="0" hangingPunct="1">
              <a:defRPr sz="2000" kern="1200">
                <a:solidFill>
                  <a:schemeClr val="tx1"/>
                </a:solidFill>
                <a:latin typeface="+mn-lt"/>
                <a:ea typeface="+mn-ea"/>
                <a:cs typeface="+mn-cs"/>
              </a:defRPr>
            </a:lvl9pPr>
          </a:lstStyle>
          <a:p>
            <a:fld id="{F1ED310B-45D5-40E3-AFDB-28531F9FC7E3}" type="slidenum">
              <a:rPr lang="en-US" sz="1147" smtClean="0"/>
              <a:pPr/>
              <a:t>‹#›</a:t>
            </a:fld>
            <a:endParaRPr lang="en-US" sz="1147" dirty="0"/>
          </a:p>
        </p:txBody>
      </p:sp>
    </p:spTree>
    <p:extLst>
      <p:ext uri="{BB962C8B-B14F-4D97-AF65-F5344CB8AC3E}">
        <p14:creationId xmlns:p14="http://schemas.microsoft.com/office/powerpoint/2010/main" val="8538527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A8CE82-1BAA-420D-8C3D-58DAF06CE33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7BEC9C5-71FC-4AC5-B00F-A6F391A375D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4F68ED-43E8-4304-B76E-B16D276AA2D3}"/>
              </a:ext>
            </a:extLst>
          </p:cNvPr>
          <p:cNvSpPr>
            <a:spLocks noGrp="1"/>
          </p:cNvSpPr>
          <p:nvPr>
            <p:ph type="dt" sz="half" idx="10"/>
          </p:nvPr>
        </p:nvSpPr>
        <p:spPr/>
        <p:txBody>
          <a:bodyPr/>
          <a:lstStyle/>
          <a:p>
            <a:fld id="{37A77948-3F04-427C-9AC4-1AA27D188E7C}" type="datetimeFigureOut">
              <a:rPr lang="en-US" smtClean="0"/>
              <a:t>2/19/21</a:t>
            </a:fld>
            <a:endParaRPr lang="en-US" dirty="0"/>
          </a:p>
        </p:txBody>
      </p:sp>
      <p:sp>
        <p:nvSpPr>
          <p:cNvPr id="5" name="Footer Placeholder 4">
            <a:extLst>
              <a:ext uri="{FF2B5EF4-FFF2-40B4-BE49-F238E27FC236}">
                <a16:creationId xmlns:a16="http://schemas.microsoft.com/office/drawing/2014/main" id="{C8636F50-0BF8-46FB-9BFC-C638D364B7E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89761ED-1257-45C5-A85B-D82177A3F85D}"/>
              </a:ext>
            </a:extLst>
          </p:cNvPr>
          <p:cNvSpPr>
            <a:spLocks noGrp="1"/>
          </p:cNvSpPr>
          <p:nvPr>
            <p:ph type="sldNum" sz="quarter" idx="12"/>
          </p:nvPr>
        </p:nvSpPr>
        <p:spPr/>
        <p:txBody>
          <a:bodyPr/>
          <a:lstStyle/>
          <a:p>
            <a:fld id="{32CAD4DE-EE03-4C92-AC19-20D3B03D90F4}" type="slidenum">
              <a:rPr lang="en-US" smtClean="0"/>
              <a:t>‹#›</a:t>
            </a:fld>
            <a:endParaRPr lang="en-US" dirty="0"/>
          </a:p>
        </p:txBody>
      </p:sp>
    </p:spTree>
    <p:extLst>
      <p:ext uri="{BB962C8B-B14F-4D97-AF65-F5344CB8AC3E}">
        <p14:creationId xmlns:p14="http://schemas.microsoft.com/office/powerpoint/2010/main" val="6765263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85387B-1E65-44F9-9192-4C501ACAC11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DAB67FF-0A98-4D55-916E-E4AEF6A4281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25598FA-7DA6-48A8-98C2-4349428C04C9}"/>
              </a:ext>
            </a:extLst>
          </p:cNvPr>
          <p:cNvSpPr>
            <a:spLocks noGrp="1"/>
          </p:cNvSpPr>
          <p:nvPr>
            <p:ph type="dt" sz="half" idx="10"/>
          </p:nvPr>
        </p:nvSpPr>
        <p:spPr/>
        <p:txBody>
          <a:bodyPr/>
          <a:lstStyle/>
          <a:p>
            <a:fld id="{37A77948-3F04-427C-9AC4-1AA27D188E7C}" type="datetimeFigureOut">
              <a:rPr lang="en-US" smtClean="0"/>
              <a:t>2/19/21</a:t>
            </a:fld>
            <a:endParaRPr lang="en-US" dirty="0"/>
          </a:p>
        </p:txBody>
      </p:sp>
      <p:sp>
        <p:nvSpPr>
          <p:cNvPr id="5" name="Footer Placeholder 4">
            <a:extLst>
              <a:ext uri="{FF2B5EF4-FFF2-40B4-BE49-F238E27FC236}">
                <a16:creationId xmlns:a16="http://schemas.microsoft.com/office/drawing/2014/main" id="{67488375-075A-4CE3-9438-1F5C108CDC4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ED1DB1C-60FE-4731-8566-B6F71B0F2C17}"/>
              </a:ext>
            </a:extLst>
          </p:cNvPr>
          <p:cNvSpPr>
            <a:spLocks noGrp="1"/>
          </p:cNvSpPr>
          <p:nvPr>
            <p:ph type="sldNum" sz="quarter" idx="12"/>
          </p:nvPr>
        </p:nvSpPr>
        <p:spPr/>
        <p:txBody>
          <a:bodyPr/>
          <a:lstStyle/>
          <a:p>
            <a:fld id="{32CAD4DE-EE03-4C92-AC19-20D3B03D90F4}" type="slidenum">
              <a:rPr lang="en-US" smtClean="0"/>
              <a:t>‹#›</a:t>
            </a:fld>
            <a:endParaRPr lang="en-US" dirty="0"/>
          </a:p>
        </p:txBody>
      </p:sp>
    </p:spTree>
    <p:extLst>
      <p:ext uri="{BB962C8B-B14F-4D97-AF65-F5344CB8AC3E}">
        <p14:creationId xmlns:p14="http://schemas.microsoft.com/office/powerpoint/2010/main" val="14141572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05E12A-DC54-4879-8F53-4A40ADE5891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CD3B07F-D55F-4077-824A-059EFB76F9D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864FE2F-D502-4EEA-A2FE-2B718E1BF6A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875C5DB-5B61-4B46-BC60-CEB39392108E}"/>
              </a:ext>
            </a:extLst>
          </p:cNvPr>
          <p:cNvSpPr>
            <a:spLocks noGrp="1"/>
          </p:cNvSpPr>
          <p:nvPr>
            <p:ph type="dt" sz="half" idx="10"/>
          </p:nvPr>
        </p:nvSpPr>
        <p:spPr/>
        <p:txBody>
          <a:bodyPr/>
          <a:lstStyle/>
          <a:p>
            <a:fld id="{37A77948-3F04-427C-9AC4-1AA27D188E7C}" type="datetimeFigureOut">
              <a:rPr lang="en-US" smtClean="0"/>
              <a:t>2/19/21</a:t>
            </a:fld>
            <a:endParaRPr lang="en-US" dirty="0"/>
          </a:p>
        </p:txBody>
      </p:sp>
      <p:sp>
        <p:nvSpPr>
          <p:cNvPr id="6" name="Footer Placeholder 5">
            <a:extLst>
              <a:ext uri="{FF2B5EF4-FFF2-40B4-BE49-F238E27FC236}">
                <a16:creationId xmlns:a16="http://schemas.microsoft.com/office/drawing/2014/main" id="{C82CC227-3EB3-4A4E-A631-3275EDEFF30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693FD38-5B60-4072-85F8-ECEADAD0CF84}"/>
              </a:ext>
            </a:extLst>
          </p:cNvPr>
          <p:cNvSpPr>
            <a:spLocks noGrp="1"/>
          </p:cNvSpPr>
          <p:nvPr>
            <p:ph type="sldNum" sz="quarter" idx="12"/>
          </p:nvPr>
        </p:nvSpPr>
        <p:spPr/>
        <p:txBody>
          <a:bodyPr/>
          <a:lstStyle/>
          <a:p>
            <a:fld id="{32CAD4DE-EE03-4C92-AC19-20D3B03D90F4}" type="slidenum">
              <a:rPr lang="en-US" smtClean="0"/>
              <a:t>‹#›</a:t>
            </a:fld>
            <a:endParaRPr lang="en-US" dirty="0"/>
          </a:p>
        </p:txBody>
      </p:sp>
    </p:spTree>
    <p:extLst>
      <p:ext uri="{BB962C8B-B14F-4D97-AF65-F5344CB8AC3E}">
        <p14:creationId xmlns:p14="http://schemas.microsoft.com/office/powerpoint/2010/main" val="5157457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28768A-475F-4FE1-A3E7-C6B1A4E8B37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49B9B09-1988-44B8-A8FA-56CE1F170A7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9803906-85FB-4EF3-A6BD-80D3F436A03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BA6E159-6060-4980-B609-9FA45DCC0DB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CF9F2FC-4F2E-48DF-A93F-9C2ED64BE85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07A3276-900C-425B-9B0F-4F7942845918}"/>
              </a:ext>
            </a:extLst>
          </p:cNvPr>
          <p:cNvSpPr>
            <a:spLocks noGrp="1"/>
          </p:cNvSpPr>
          <p:nvPr>
            <p:ph type="dt" sz="half" idx="10"/>
          </p:nvPr>
        </p:nvSpPr>
        <p:spPr/>
        <p:txBody>
          <a:bodyPr/>
          <a:lstStyle/>
          <a:p>
            <a:fld id="{37A77948-3F04-427C-9AC4-1AA27D188E7C}" type="datetimeFigureOut">
              <a:rPr lang="en-US" smtClean="0"/>
              <a:t>2/19/21</a:t>
            </a:fld>
            <a:endParaRPr lang="en-US" dirty="0"/>
          </a:p>
        </p:txBody>
      </p:sp>
      <p:sp>
        <p:nvSpPr>
          <p:cNvPr id="8" name="Footer Placeholder 7">
            <a:extLst>
              <a:ext uri="{FF2B5EF4-FFF2-40B4-BE49-F238E27FC236}">
                <a16:creationId xmlns:a16="http://schemas.microsoft.com/office/drawing/2014/main" id="{FFBA03E0-CA66-449A-A1AE-476645E633B1}"/>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4CB00AD2-DB4A-4AC1-9C67-199756CD7EA4}"/>
              </a:ext>
            </a:extLst>
          </p:cNvPr>
          <p:cNvSpPr>
            <a:spLocks noGrp="1"/>
          </p:cNvSpPr>
          <p:nvPr>
            <p:ph type="sldNum" sz="quarter" idx="12"/>
          </p:nvPr>
        </p:nvSpPr>
        <p:spPr/>
        <p:txBody>
          <a:bodyPr/>
          <a:lstStyle/>
          <a:p>
            <a:fld id="{32CAD4DE-EE03-4C92-AC19-20D3B03D90F4}" type="slidenum">
              <a:rPr lang="en-US" smtClean="0"/>
              <a:t>‹#›</a:t>
            </a:fld>
            <a:endParaRPr lang="en-US" dirty="0"/>
          </a:p>
        </p:txBody>
      </p:sp>
    </p:spTree>
    <p:extLst>
      <p:ext uri="{BB962C8B-B14F-4D97-AF65-F5344CB8AC3E}">
        <p14:creationId xmlns:p14="http://schemas.microsoft.com/office/powerpoint/2010/main" val="23575150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570D8A-9984-4279-BCBA-0C0325B93E5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3D9AABE-BFA7-4EAA-AFCE-B05AD210725D}"/>
              </a:ext>
            </a:extLst>
          </p:cNvPr>
          <p:cNvSpPr>
            <a:spLocks noGrp="1"/>
          </p:cNvSpPr>
          <p:nvPr>
            <p:ph type="dt" sz="half" idx="10"/>
          </p:nvPr>
        </p:nvSpPr>
        <p:spPr/>
        <p:txBody>
          <a:bodyPr/>
          <a:lstStyle/>
          <a:p>
            <a:fld id="{37A77948-3F04-427C-9AC4-1AA27D188E7C}" type="datetimeFigureOut">
              <a:rPr lang="en-US" smtClean="0"/>
              <a:t>2/19/21</a:t>
            </a:fld>
            <a:endParaRPr lang="en-US" dirty="0"/>
          </a:p>
        </p:txBody>
      </p:sp>
      <p:sp>
        <p:nvSpPr>
          <p:cNvPr id="4" name="Footer Placeholder 3">
            <a:extLst>
              <a:ext uri="{FF2B5EF4-FFF2-40B4-BE49-F238E27FC236}">
                <a16:creationId xmlns:a16="http://schemas.microsoft.com/office/drawing/2014/main" id="{90AC05A8-9EDB-48B8-BB17-60532ACA435D}"/>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F450A2B9-00A1-46D3-9CA6-D8528B1FEE21}"/>
              </a:ext>
            </a:extLst>
          </p:cNvPr>
          <p:cNvSpPr>
            <a:spLocks noGrp="1"/>
          </p:cNvSpPr>
          <p:nvPr>
            <p:ph type="sldNum" sz="quarter" idx="12"/>
          </p:nvPr>
        </p:nvSpPr>
        <p:spPr/>
        <p:txBody>
          <a:bodyPr/>
          <a:lstStyle/>
          <a:p>
            <a:fld id="{32CAD4DE-EE03-4C92-AC19-20D3B03D90F4}" type="slidenum">
              <a:rPr lang="en-US" smtClean="0"/>
              <a:t>‹#›</a:t>
            </a:fld>
            <a:endParaRPr lang="en-US" dirty="0"/>
          </a:p>
        </p:txBody>
      </p:sp>
    </p:spTree>
    <p:extLst>
      <p:ext uri="{BB962C8B-B14F-4D97-AF65-F5344CB8AC3E}">
        <p14:creationId xmlns:p14="http://schemas.microsoft.com/office/powerpoint/2010/main" val="1647152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839A936-AEB2-4A43-98F4-2AEE00987B37}"/>
              </a:ext>
            </a:extLst>
          </p:cNvPr>
          <p:cNvSpPr>
            <a:spLocks noGrp="1"/>
          </p:cNvSpPr>
          <p:nvPr>
            <p:ph type="dt" sz="half" idx="10"/>
          </p:nvPr>
        </p:nvSpPr>
        <p:spPr/>
        <p:txBody>
          <a:bodyPr/>
          <a:lstStyle/>
          <a:p>
            <a:fld id="{37A77948-3F04-427C-9AC4-1AA27D188E7C}" type="datetimeFigureOut">
              <a:rPr lang="en-US" smtClean="0"/>
              <a:t>2/19/21</a:t>
            </a:fld>
            <a:endParaRPr lang="en-US" dirty="0"/>
          </a:p>
        </p:txBody>
      </p:sp>
      <p:sp>
        <p:nvSpPr>
          <p:cNvPr id="3" name="Footer Placeholder 2">
            <a:extLst>
              <a:ext uri="{FF2B5EF4-FFF2-40B4-BE49-F238E27FC236}">
                <a16:creationId xmlns:a16="http://schemas.microsoft.com/office/drawing/2014/main" id="{1C6F5BF4-DE1B-4CDE-8185-AB132C0552F5}"/>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370072F0-360F-49CF-BD30-8228DF3EC8A9}"/>
              </a:ext>
            </a:extLst>
          </p:cNvPr>
          <p:cNvSpPr>
            <a:spLocks noGrp="1"/>
          </p:cNvSpPr>
          <p:nvPr>
            <p:ph type="sldNum" sz="quarter" idx="12"/>
          </p:nvPr>
        </p:nvSpPr>
        <p:spPr/>
        <p:txBody>
          <a:bodyPr/>
          <a:lstStyle/>
          <a:p>
            <a:fld id="{32CAD4DE-EE03-4C92-AC19-20D3B03D90F4}" type="slidenum">
              <a:rPr lang="en-US" smtClean="0"/>
              <a:t>‹#›</a:t>
            </a:fld>
            <a:endParaRPr lang="en-US" dirty="0"/>
          </a:p>
        </p:txBody>
      </p:sp>
    </p:spTree>
    <p:extLst>
      <p:ext uri="{BB962C8B-B14F-4D97-AF65-F5344CB8AC3E}">
        <p14:creationId xmlns:p14="http://schemas.microsoft.com/office/powerpoint/2010/main" val="7063159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07F72A-3B97-430D-991C-E2F2084F087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846887F-1B42-4043-ADA9-2637208868F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32B95B4-DBF0-4E2C-A229-93DFEACE09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F420E1D-BCE6-448D-8E4C-7338454FD0F5}"/>
              </a:ext>
            </a:extLst>
          </p:cNvPr>
          <p:cNvSpPr>
            <a:spLocks noGrp="1"/>
          </p:cNvSpPr>
          <p:nvPr>
            <p:ph type="dt" sz="half" idx="10"/>
          </p:nvPr>
        </p:nvSpPr>
        <p:spPr/>
        <p:txBody>
          <a:bodyPr/>
          <a:lstStyle/>
          <a:p>
            <a:fld id="{37A77948-3F04-427C-9AC4-1AA27D188E7C}" type="datetimeFigureOut">
              <a:rPr lang="en-US" smtClean="0"/>
              <a:t>2/19/21</a:t>
            </a:fld>
            <a:endParaRPr lang="en-US" dirty="0"/>
          </a:p>
        </p:txBody>
      </p:sp>
      <p:sp>
        <p:nvSpPr>
          <p:cNvPr id="6" name="Footer Placeholder 5">
            <a:extLst>
              <a:ext uri="{FF2B5EF4-FFF2-40B4-BE49-F238E27FC236}">
                <a16:creationId xmlns:a16="http://schemas.microsoft.com/office/drawing/2014/main" id="{2C3C0B5A-47B5-4FED-9F5C-D4EAAAAF392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5D33308-52E1-459F-9C05-977A549F18AC}"/>
              </a:ext>
            </a:extLst>
          </p:cNvPr>
          <p:cNvSpPr>
            <a:spLocks noGrp="1"/>
          </p:cNvSpPr>
          <p:nvPr>
            <p:ph type="sldNum" sz="quarter" idx="12"/>
          </p:nvPr>
        </p:nvSpPr>
        <p:spPr/>
        <p:txBody>
          <a:bodyPr/>
          <a:lstStyle/>
          <a:p>
            <a:fld id="{32CAD4DE-EE03-4C92-AC19-20D3B03D90F4}" type="slidenum">
              <a:rPr lang="en-US" smtClean="0"/>
              <a:t>‹#›</a:t>
            </a:fld>
            <a:endParaRPr lang="en-US" dirty="0"/>
          </a:p>
        </p:txBody>
      </p:sp>
    </p:spTree>
    <p:extLst>
      <p:ext uri="{BB962C8B-B14F-4D97-AF65-F5344CB8AC3E}">
        <p14:creationId xmlns:p14="http://schemas.microsoft.com/office/powerpoint/2010/main" val="9359701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1908EA-48CA-41F1-BC6B-2AE90BF0BAB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C6CE9DD-22D9-4043-A618-C3ADB9B2359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E648BF99-6557-460E-865C-9C7F7CA8DF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11AB08C-C0B1-4472-A9FA-D0F07ECFB05E}"/>
              </a:ext>
            </a:extLst>
          </p:cNvPr>
          <p:cNvSpPr>
            <a:spLocks noGrp="1"/>
          </p:cNvSpPr>
          <p:nvPr>
            <p:ph type="dt" sz="half" idx="10"/>
          </p:nvPr>
        </p:nvSpPr>
        <p:spPr/>
        <p:txBody>
          <a:bodyPr/>
          <a:lstStyle/>
          <a:p>
            <a:fld id="{37A77948-3F04-427C-9AC4-1AA27D188E7C}" type="datetimeFigureOut">
              <a:rPr lang="en-US" smtClean="0"/>
              <a:t>2/19/21</a:t>
            </a:fld>
            <a:endParaRPr lang="en-US" dirty="0"/>
          </a:p>
        </p:txBody>
      </p:sp>
      <p:sp>
        <p:nvSpPr>
          <p:cNvPr id="6" name="Footer Placeholder 5">
            <a:extLst>
              <a:ext uri="{FF2B5EF4-FFF2-40B4-BE49-F238E27FC236}">
                <a16:creationId xmlns:a16="http://schemas.microsoft.com/office/drawing/2014/main" id="{64C062D4-70F1-491E-95E8-5CBD5D0E264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492F905-64E1-46EE-B60C-EC00ED11568B}"/>
              </a:ext>
            </a:extLst>
          </p:cNvPr>
          <p:cNvSpPr>
            <a:spLocks noGrp="1"/>
          </p:cNvSpPr>
          <p:nvPr>
            <p:ph type="sldNum" sz="quarter" idx="12"/>
          </p:nvPr>
        </p:nvSpPr>
        <p:spPr/>
        <p:txBody>
          <a:bodyPr/>
          <a:lstStyle/>
          <a:p>
            <a:fld id="{32CAD4DE-EE03-4C92-AC19-20D3B03D90F4}" type="slidenum">
              <a:rPr lang="en-US" smtClean="0"/>
              <a:t>‹#›</a:t>
            </a:fld>
            <a:endParaRPr lang="en-US" dirty="0"/>
          </a:p>
        </p:txBody>
      </p:sp>
    </p:spTree>
    <p:extLst>
      <p:ext uri="{BB962C8B-B14F-4D97-AF65-F5344CB8AC3E}">
        <p14:creationId xmlns:p14="http://schemas.microsoft.com/office/powerpoint/2010/main" val="2072959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402B20C-BAC5-4E80-93C9-7F77AD65091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4A9C301-414D-4304-A44E-DE4AEE95A19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D968DE-7BEE-4835-BDD0-90C2AF47B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A77948-3F04-427C-9AC4-1AA27D188E7C}" type="datetimeFigureOut">
              <a:rPr lang="en-US" smtClean="0"/>
              <a:t>2/19/21</a:t>
            </a:fld>
            <a:endParaRPr lang="en-US" dirty="0"/>
          </a:p>
        </p:txBody>
      </p:sp>
      <p:sp>
        <p:nvSpPr>
          <p:cNvPr id="5" name="Footer Placeholder 4">
            <a:extLst>
              <a:ext uri="{FF2B5EF4-FFF2-40B4-BE49-F238E27FC236}">
                <a16:creationId xmlns:a16="http://schemas.microsoft.com/office/drawing/2014/main" id="{EA0C6858-4082-49B8-BD77-20DB9440CC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5E307F10-734C-4463-B6BC-D7B45FA1C68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CAD4DE-EE03-4C92-AC19-20D3B03D90F4}" type="slidenum">
              <a:rPr lang="en-US" smtClean="0"/>
              <a:t>‹#›</a:t>
            </a:fld>
            <a:endParaRPr lang="en-US" dirty="0"/>
          </a:p>
        </p:txBody>
      </p:sp>
    </p:spTree>
    <p:extLst>
      <p:ext uri="{BB962C8B-B14F-4D97-AF65-F5344CB8AC3E}">
        <p14:creationId xmlns:p14="http://schemas.microsoft.com/office/powerpoint/2010/main" val="33810698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29" tIns="45714" rIns="91429" bIns="45714"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09600" y="1600202"/>
            <a:ext cx="10972800" cy="4525963"/>
          </a:xfrm>
          <a:prstGeom prst="rect">
            <a:avLst/>
          </a:prstGeom>
        </p:spPr>
        <p:txBody>
          <a:bodyPr vert="horz" lIns="91429" tIns="45714" rIns="91429" bIns="45714"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29" tIns="45714" rIns="91429" bIns="45714" rtlCol="0" anchor="ctr"/>
          <a:lstStyle>
            <a:lvl1pPr algn="l">
              <a:defRPr sz="1200">
                <a:solidFill>
                  <a:schemeClr val="tx1">
                    <a:tint val="75000"/>
                  </a:schemeClr>
                </a:solidFill>
              </a:defRPr>
            </a:lvl1pPr>
          </a:lstStyle>
          <a:p>
            <a:fld id="{FB2A339C-0E55-4ADC-B0A5-C5E56B200F5E}" type="datetime1">
              <a:rPr lang="en-US" smtClean="0"/>
              <a:t>2/19/21</a:t>
            </a:fld>
            <a:endParaRPr lang="en-US" dirty="0"/>
          </a:p>
        </p:txBody>
      </p:sp>
      <p:sp>
        <p:nvSpPr>
          <p:cNvPr id="5" name="Footer Placeholder 4"/>
          <p:cNvSpPr>
            <a:spLocks noGrp="1"/>
          </p:cNvSpPr>
          <p:nvPr>
            <p:ph type="ftr" sz="quarter" idx="3"/>
          </p:nvPr>
        </p:nvSpPr>
        <p:spPr>
          <a:xfrm>
            <a:off x="3251200" y="6356350"/>
            <a:ext cx="6197600" cy="365125"/>
          </a:xfrm>
          <a:prstGeom prst="rect">
            <a:avLst/>
          </a:prstGeom>
        </p:spPr>
        <p:txBody>
          <a:bodyPr vert="horz" lIns="91429" tIns="45714" rIns="91429" bIns="45714" rtlCol="0" anchor="ctr"/>
          <a:lstStyle>
            <a:lvl1pPr algn="ctr">
              <a:defRPr sz="1050" i="1">
                <a:solidFill>
                  <a:schemeClr val="tx1">
                    <a:tint val="75000"/>
                  </a:schemeClr>
                </a:solidFill>
              </a:defRPr>
            </a:lvl1pPr>
          </a:lstStyle>
          <a:p>
            <a:endParaRPr lang="en-US" dirty="0"/>
          </a:p>
        </p:txBody>
      </p:sp>
    </p:spTree>
    <p:extLst>
      <p:ext uri="{BB962C8B-B14F-4D97-AF65-F5344CB8AC3E}">
        <p14:creationId xmlns:p14="http://schemas.microsoft.com/office/powerpoint/2010/main" val="7716930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Lst>
  <p:hf hdr="0" ftr="0" dt="0"/>
  <p:txStyles>
    <p:titleStyle>
      <a:lvl1pPr algn="l" defTabSz="457146" rtl="0" eaLnBrk="1" latinLnBrk="0" hangingPunct="1">
        <a:spcBef>
          <a:spcPct val="0"/>
        </a:spcBef>
        <a:buNone/>
        <a:defRPr sz="3600" b="1" kern="1200">
          <a:solidFill>
            <a:srgbClr val="03244F"/>
          </a:solidFill>
          <a:latin typeface="+mj-lt"/>
          <a:ea typeface="+mj-ea"/>
          <a:cs typeface="+mj-cs"/>
        </a:defRPr>
      </a:lvl1pPr>
    </p:titleStyle>
    <p:bodyStyle>
      <a:lvl1pPr marL="342860" indent="-342860" algn="l" defTabSz="457146" rtl="0" eaLnBrk="1" latinLnBrk="0" hangingPunct="1">
        <a:spcBef>
          <a:spcPct val="20000"/>
        </a:spcBef>
        <a:buFont typeface="Arial"/>
        <a:buChar char="•"/>
        <a:defRPr sz="2400" kern="1200">
          <a:solidFill>
            <a:srgbClr val="03244F"/>
          </a:solidFill>
          <a:latin typeface="+mn-lt"/>
          <a:ea typeface="+mn-ea"/>
          <a:cs typeface="+mn-cs"/>
        </a:defRPr>
      </a:lvl1pPr>
      <a:lvl2pPr marL="742863" indent="-285717" algn="l" defTabSz="457146" rtl="0" eaLnBrk="1" latinLnBrk="0" hangingPunct="1">
        <a:spcBef>
          <a:spcPct val="20000"/>
        </a:spcBef>
        <a:buFont typeface="Arial"/>
        <a:buChar char="–"/>
        <a:defRPr sz="1800" kern="1200">
          <a:solidFill>
            <a:srgbClr val="03244F"/>
          </a:solidFill>
          <a:latin typeface="+mn-lt"/>
          <a:ea typeface="+mn-ea"/>
          <a:cs typeface="+mn-cs"/>
        </a:defRPr>
      </a:lvl2pPr>
      <a:lvl3pPr marL="1142867" indent="-228573" algn="l" defTabSz="457146" rtl="0" eaLnBrk="1" latinLnBrk="0" hangingPunct="1">
        <a:spcBef>
          <a:spcPct val="20000"/>
        </a:spcBef>
        <a:buFont typeface="Arial"/>
        <a:buChar char="•"/>
        <a:defRPr sz="1400" kern="1200">
          <a:solidFill>
            <a:srgbClr val="03244F"/>
          </a:solidFill>
          <a:latin typeface="+mn-lt"/>
          <a:ea typeface="+mn-ea"/>
          <a:cs typeface="+mn-cs"/>
        </a:defRPr>
      </a:lvl3pPr>
      <a:lvl4pPr marL="1600013" indent="-228573" algn="l" defTabSz="457146" rtl="0" eaLnBrk="1" latinLnBrk="0" hangingPunct="1">
        <a:spcBef>
          <a:spcPct val="20000"/>
        </a:spcBef>
        <a:buFont typeface="Arial"/>
        <a:buChar char="–"/>
        <a:defRPr sz="1100" kern="1200">
          <a:solidFill>
            <a:srgbClr val="03244F"/>
          </a:solidFill>
          <a:latin typeface="+mn-lt"/>
          <a:ea typeface="+mn-ea"/>
          <a:cs typeface="+mn-cs"/>
        </a:defRPr>
      </a:lvl4pPr>
      <a:lvl5pPr marL="2057159" indent="-228573" algn="l" defTabSz="457146" rtl="0" eaLnBrk="1" latinLnBrk="0" hangingPunct="1">
        <a:spcBef>
          <a:spcPct val="20000"/>
        </a:spcBef>
        <a:buFont typeface="Arial"/>
        <a:buChar char="»"/>
        <a:defRPr sz="2000" kern="1200">
          <a:solidFill>
            <a:schemeClr val="tx1"/>
          </a:solidFill>
          <a:latin typeface="+mn-lt"/>
          <a:ea typeface="+mn-ea"/>
          <a:cs typeface="+mn-cs"/>
        </a:defRPr>
      </a:lvl5pPr>
      <a:lvl6pPr marL="2514306" indent="-228573" algn="l" defTabSz="457146" rtl="0" eaLnBrk="1" latinLnBrk="0" hangingPunct="1">
        <a:spcBef>
          <a:spcPct val="20000"/>
        </a:spcBef>
        <a:buFont typeface="Arial"/>
        <a:buChar char="•"/>
        <a:defRPr sz="2000" kern="1200">
          <a:solidFill>
            <a:schemeClr val="tx1"/>
          </a:solidFill>
          <a:latin typeface="+mn-lt"/>
          <a:ea typeface="+mn-ea"/>
          <a:cs typeface="+mn-cs"/>
        </a:defRPr>
      </a:lvl6pPr>
      <a:lvl7pPr marL="2971453" indent="-228573" algn="l" defTabSz="457146" rtl="0" eaLnBrk="1" latinLnBrk="0" hangingPunct="1">
        <a:spcBef>
          <a:spcPct val="20000"/>
        </a:spcBef>
        <a:buFont typeface="Arial"/>
        <a:buChar char="•"/>
        <a:defRPr sz="2000" kern="1200">
          <a:solidFill>
            <a:schemeClr val="tx1"/>
          </a:solidFill>
          <a:latin typeface="+mn-lt"/>
          <a:ea typeface="+mn-ea"/>
          <a:cs typeface="+mn-cs"/>
        </a:defRPr>
      </a:lvl7pPr>
      <a:lvl8pPr marL="3428599" indent="-228573" algn="l" defTabSz="457146" rtl="0" eaLnBrk="1" latinLnBrk="0" hangingPunct="1">
        <a:spcBef>
          <a:spcPct val="20000"/>
        </a:spcBef>
        <a:buFont typeface="Arial"/>
        <a:buChar char="•"/>
        <a:defRPr sz="2000" kern="1200">
          <a:solidFill>
            <a:schemeClr val="tx1"/>
          </a:solidFill>
          <a:latin typeface="+mn-lt"/>
          <a:ea typeface="+mn-ea"/>
          <a:cs typeface="+mn-cs"/>
        </a:defRPr>
      </a:lvl8pPr>
      <a:lvl9pPr marL="3885746" indent="-228573" algn="l" defTabSz="457146"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46" rtl="0" eaLnBrk="1" latinLnBrk="0" hangingPunct="1">
        <a:defRPr sz="1800" kern="1200">
          <a:solidFill>
            <a:schemeClr val="tx1"/>
          </a:solidFill>
          <a:latin typeface="+mn-lt"/>
          <a:ea typeface="+mn-ea"/>
          <a:cs typeface="+mn-cs"/>
        </a:defRPr>
      </a:lvl1pPr>
      <a:lvl2pPr marL="457146" algn="l" defTabSz="457146" rtl="0" eaLnBrk="1" latinLnBrk="0" hangingPunct="1">
        <a:defRPr sz="1800" kern="1200">
          <a:solidFill>
            <a:schemeClr val="tx1"/>
          </a:solidFill>
          <a:latin typeface="+mn-lt"/>
          <a:ea typeface="+mn-ea"/>
          <a:cs typeface="+mn-cs"/>
        </a:defRPr>
      </a:lvl2pPr>
      <a:lvl3pPr marL="914293" algn="l" defTabSz="457146" rtl="0" eaLnBrk="1" latinLnBrk="0" hangingPunct="1">
        <a:defRPr sz="1800" kern="1200">
          <a:solidFill>
            <a:schemeClr val="tx1"/>
          </a:solidFill>
          <a:latin typeface="+mn-lt"/>
          <a:ea typeface="+mn-ea"/>
          <a:cs typeface="+mn-cs"/>
        </a:defRPr>
      </a:lvl3pPr>
      <a:lvl4pPr marL="1371440" algn="l" defTabSz="457146" rtl="0" eaLnBrk="1" latinLnBrk="0" hangingPunct="1">
        <a:defRPr sz="1800" kern="1200">
          <a:solidFill>
            <a:schemeClr val="tx1"/>
          </a:solidFill>
          <a:latin typeface="+mn-lt"/>
          <a:ea typeface="+mn-ea"/>
          <a:cs typeface="+mn-cs"/>
        </a:defRPr>
      </a:lvl4pPr>
      <a:lvl5pPr marL="1828586" algn="l" defTabSz="457146" rtl="0" eaLnBrk="1" latinLnBrk="0" hangingPunct="1">
        <a:defRPr sz="1800" kern="1200">
          <a:solidFill>
            <a:schemeClr val="tx1"/>
          </a:solidFill>
          <a:latin typeface="+mn-lt"/>
          <a:ea typeface="+mn-ea"/>
          <a:cs typeface="+mn-cs"/>
        </a:defRPr>
      </a:lvl5pPr>
      <a:lvl6pPr marL="2285733" algn="l" defTabSz="457146" rtl="0" eaLnBrk="1" latinLnBrk="0" hangingPunct="1">
        <a:defRPr sz="1800" kern="1200">
          <a:solidFill>
            <a:schemeClr val="tx1"/>
          </a:solidFill>
          <a:latin typeface="+mn-lt"/>
          <a:ea typeface="+mn-ea"/>
          <a:cs typeface="+mn-cs"/>
        </a:defRPr>
      </a:lvl6pPr>
      <a:lvl7pPr marL="2742879" algn="l" defTabSz="457146" rtl="0" eaLnBrk="1" latinLnBrk="0" hangingPunct="1">
        <a:defRPr sz="1800" kern="1200">
          <a:solidFill>
            <a:schemeClr val="tx1"/>
          </a:solidFill>
          <a:latin typeface="+mn-lt"/>
          <a:ea typeface="+mn-ea"/>
          <a:cs typeface="+mn-cs"/>
        </a:defRPr>
      </a:lvl7pPr>
      <a:lvl8pPr marL="3200026" algn="l" defTabSz="457146" rtl="0" eaLnBrk="1" latinLnBrk="0" hangingPunct="1">
        <a:defRPr sz="1800" kern="1200">
          <a:solidFill>
            <a:schemeClr val="tx1"/>
          </a:solidFill>
          <a:latin typeface="+mn-lt"/>
          <a:ea typeface="+mn-ea"/>
          <a:cs typeface="+mn-cs"/>
        </a:defRPr>
      </a:lvl8pPr>
      <a:lvl9pPr marL="3657172" algn="l" defTabSz="45714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hyperlink" Target="https://www.chhop.org/" TargetMode="Externa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hyperlink" Target="http://www.namiwestchester.org/" TargetMode="External"/><Relationship Id="rId2" Type="http://schemas.openxmlformats.org/officeDocument/2006/relationships/hyperlink" Target="http://www.mvnhc.org/" TargetMode="External"/><Relationship Id="rId1" Type="http://schemas.openxmlformats.org/officeDocument/2006/relationships/slideLayout" Target="../slideLayouts/slideLayout2.xml"/><Relationship Id="rId5" Type="http://schemas.openxmlformats.org/officeDocument/2006/relationships/image" Target="../media/image18.jpg"/><Relationship Id="rId4" Type="http://schemas.openxmlformats.org/officeDocument/2006/relationships/image" Target="../media/image17.jpg"/></Relationships>
</file>

<file path=ppt/slides/_rels/slide16.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24.sv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slideLayout" Target="../slideLayouts/slideLayout2.xml"/><Relationship Id="rId4" Type="http://schemas.openxmlformats.org/officeDocument/2006/relationships/image" Target="../media/image27.emf"/></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emf"/><Relationship Id="rId1" Type="http://schemas.openxmlformats.org/officeDocument/2006/relationships/slideLayout" Target="../slideLayouts/slideLayout2.xml"/><Relationship Id="rId5" Type="http://schemas.openxmlformats.org/officeDocument/2006/relationships/image" Target="../media/image36.emf"/><Relationship Id="rId4" Type="http://schemas.openxmlformats.org/officeDocument/2006/relationships/image" Target="../media/image35.emf"/></Relationships>
</file>

<file path=ppt/slides/_rels/slide26.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2" name="Rectangle 191">
            <a:extLst>
              <a:ext uri="{FF2B5EF4-FFF2-40B4-BE49-F238E27FC236}">
                <a16:creationId xmlns:a16="http://schemas.microsoft.com/office/drawing/2014/main" id="{18FD74D4-C0F3-4E5B-9628-885593F0B5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FEB6FF7-C1E5-9740-9A28-03FF62C120DA}"/>
              </a:ext>
            </a:extLst>
          </p:cNvPr>
          <p:cNvSpPr>
            <a:spLocks noGrp="1"/>
          </p:cNvSpPr>
          <p:nvPr>
            <p:ph type="title"/>
          </p:nvPr>
        </p:nvSpPr>
        <p:spPr>
          <a:xfrm>
            <a:off x="1197864" y="891539"/>
            <a:ext cx="4898135" cy="1346693"/>
          </a:xfrm>
          <a:prstGeom prst="ellipse">
            <a:avLst/>
          </a:prstGeom>
        </p:spPr>
        <p:txBody>
          <a:bodyPr>
            <a:normAutofit/>
          </a:bodyPr>
          <a:lstStyle/>
          <a:p>
            <a:pPr>
              <a:defRPr/>
            </a:pPr>
            <a:br>
              <a:rPr lang="en-US" sz="3100" b="1" dirty="0">
                <a:latin typeface="+mn-lt"/>
              </a:rPr>
            </a:br>
            <a:endParaRPr lang="en-US" sz="3100" b="1" dirty="0">
              <a:latin typeface="+mn-lt"/>
            </a:endParaRPr>
          </a:p>
        </p:txBody>
      </p:sp>
      <p:sp>
        <p:nvSpPr>
          <p:cNvPr id="193" name="Rectangle 192">
            <a:extLst>
              <a:ext uri="{FF2B5EF4-FFF2-40B4-BE49-F238E27FC236}">
                <a16:creationId xmlns:a16="http://schemas.microsoft.com/office/drawing/2014/main" id="{E64FA8EC-281F-4A47-AF2E-9F85F2AABC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1540"/>
            <a:ext cx="722376" cy="5071110"/>
          </a:xfrm>
          <a:prstGeom prst="rect">
            <a:avLst/>
          </a:prstGeom>
          <a:solidFill>
            <a:srgbClr val="4C5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43" name="Content Placeholder 2">
            <a:extLst>
              <a:ext uri="{FF2B5EF4-FFF2-40B4-BE49-F238E27FC236}">
                <a16:creationId xmlns:a16="http://schemas.microsoft.com/office/drawing/2014/main" id="{5071A320-FF92-624F-8582-EF29B36444D7}"/>
              </a:ext>
            </a:extLst>
          </p:cNvPr>
          <p:cNvSpPr>
            <a:spLocks noGrp="1"/>
          </p:cNvSpPr>
          <p:nvPr>
            <p:ph idx="1"/>
          </p:nvPr>
        </p:nvSpPr>
        <p:spPr>
          <a:xfrm>
            <a:off x="1197864" y="2399100"/>
            <a:ext cx="4878978" cy="3645084"/>
          </a:xfrm>
        </p:spPr>
        <p:txBody>
          <a:bodyPr>
            <a:normAutofit/>
          </a:bodyPr>
          <a:lstStyle/>
          <a:p>
            <a:pPr marL="342900" lvl="1" indent="0">
              <a:buFont typeface="Arial" panose="020B0604020202020204" pitchFamily="34" charset="0"/>
              <a:buNone/>
            </a:pPr>
            <a:endParaRPr kumimoji="1" lang="en-US" altLang="en-US" sz="2000" dirty="0"/>
          </a:p>
          <a:p>
            <a:pPr marL="342900" lvl="1" indent="0">
              <a:buFont typeface="Arial" panose="020B0604020202020204" pitchFamily="34" charset="0"/>
              <a:buNone/>
            </a:pPr>
            <a:endParaRPr kumimoji="1" lang="en-US" altLang="en-US" sz="2000" dirty="0"/>
          </a:p>
          <a:p>
            <a:endParaRPr lang="en-US" altLang="en-US" sz="2000" dirty="0"/>
          </a:p>
        </p:txBody>
      </p:sp>
      <p:pic>
        <p:nvPicPr>
          <p:cNvPr id="16" name="Picture 20">
            <a:extLst>
              <a:ext uri="{FF2B5EF4-FFF2-40B4-BE49-F238E27FC236}">
                <a16:creationId xmlns:a16="http://schemas.microsoft.com/office/drawing/2014/main" id="{A06AAC7C-DA85-A147-9449-4F2AF49F2A41}"/>
              </a:ext>
            </a:extLst>
          </p:cNvPr>
          <p:cNvPicPr>
            <a:picLocks noChangeAspect="1"/>
          </p:cNvPicPr>
          <p:nvPr/>
        </p:nvPicPr>
        <p:blipFill rotWithShape="1">
          <a:blip r:embed="rId2">
            <a:extLst>
              <a:ext uri="{28A0092B-C50C-407E-A947-70E740481C1C}">
                <a14:useLocalDpi xmlns:a14="http://schemas.microsoft.com/office/drawing/2010/main" val="0"/>
              </a:ext>
            </a:extLst>
          </a:blip>
          <a:srcRect t="9941" r="1" b="141"/>
          <a:stretch/>
        </p:blipFill>
        <p:spPr bwMode="auto">
          <a:xfrm>
            <a:off x="4885807" y="3173112"/>
            <a:ext cx="2237225" cy="2011680"/>
          </a:xfrm>
          <a:prstGeom prst="rect">
            <a:avLst/>
          </a:prstGeom>
          <a:noFill/>
          <a:effectLst>
            <a:outerShdw blurRad="406400" dist="317500" dir="5400000" sx="89000" sy="89000" rotWithShape="0">
              <a:prstClr val="black">
                <a:alpha val="15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7" name="TextBox 8">
            <a:extLst>
              <a:ext uri="{FF2B5EF4-FFF2-40B4-BE49-F238E27FC236}">
                <a16:creationId xmlns:a16="http://schemas.microsoft.com/office/drawing/2014/main" id="{62AE5D87-BD95-E540-9CF4-C46F41EE6EFC}"/>
              </a:ext>
            </a:extLst>
          </p:cNvPr>
          <p:cNvSpPr txBox="1">
            <a:spLocks noChangeArrowheads="1"/>
          </p:cNvSpPr>
          <p:nvPr/>
        </p:nvSpPr>
        <p:spPr bwMode="auto">
          <a:xfrm>
            <a:off x="722376" y="786346"/>
            <a:ext cx="11354411" cy="2431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spcAft>
                <a:spcPts val="600"/>
              </a:spcAft>
            </a:pPr>
            <a:r>
              <a:rPr lang="en-US" sz="4800" b="1" dirty="0">
                <a:solidFill>
                  <a:schemeClr val="tx1">
                    <a:lumMod val="65000"/>
                    <a:lumOff val="35000"/>
                  </a:schemeClr>
                </a:solidFill>
                <a:latin typeface="+mj-lt"/>
              </a:rPr>
              <a:t>Fiscal Year 2022 NY State Budget Analysis </a:t>
            </a:r>
          </a:p>
          <a:p>
            <a:pPr algn="ctr">
              <a:spcAft>
                <a:spcPts val="600"/>
              </a:spcAft>
            </a:pPr>
            <a:r>
              <a:rPr lang="en-US" sz="4800" b="1" dirty="0">
                <a:solidFill>
                  <a:schemeClr val="tx1">
                    <a:lumMod val="65000"/>
                    <a:lumOff val="35000"/>
                  </a:schemeClr>
                </a:solidFill>
                <a:latin typeface="+mj-lt"/>
              </a:rPr>
              <a:t>&amp;Nonprofit Advocacy Forum </a:t>
            </a:r>
          </a:p>
          <a:p>
            <a:pPr algn="ctr">
              <a:spcAft>
                <a:spcPts val="600"/>
              </a:spcAft>
            </a:pPr>
            <a:endParaRPr lang="en-US" sz="4000" b="1" dirty="0">
              <a:solidFill>
                <a:schemeClr val="tx1">
                  <a:lumMod val="65000"/>
                  <a:lumOff val="35000"/>
                </a:schemeClr>
              </a:solidFill>
              <a:latin typeface="+mj-lt"/>
            </a:endParaRPr>
          </a:p>
        </p:txBody>
      </p:sp>
      <p:sp>
        <p:nvSpPr>
          <p:cNvPr id="3" name="TextBox 2">
            <a:extLst>
              <a:ext uri="{FF2B5EF4-FFF2-40B4-BE49-F238E27FC236}">
                <a16:creationId xmlns:a16="http://schemas.microsoft.com/office/drawing/2014/main" id="{5671858D-4EF5-0E42-A66B-862993A6AEC6}"/>
              </a:ext>
            </a:extLst>
          </p:cNvPr>
          <p:cNvSpPr txBox="1"/>
          <p:nvPr/>
        </p:nvSpPr>
        <p:spPr>
          <a:xfrm>
            <a:off x="4730736" y="6050982"/>
            <a:ext cx="2692212" cy="400110"/>
          </a:xfrm>
          <a:prstGeom prst="rect">
            <a:avLst/>
          </a:prstGeom>
          <a:noFill/>
        </p:spPr>
        <p:txBody>
          <a:bodyPr wrap="none" rtlCol="0">
            <a:spAutoFit/>
          </a:bodyPr>
          <a:lstStyle/>
          <a:p>
            <a:pPr algn="ctr">
              <a:spcAft>
                <a:spcPts val="600"/>
              </a:spcAft>
            </a:pPr>
            <a:r>
              <a:rPr lang="en-US" altLang="en-US" sz="2000" dirty="0">
                <a:latin typeface="+mj-lt"/>
              </a:rPr>
              <a:t>www.npwestchester.org</a:t>
            </a:r>
            <a:endParaRPr lang="en-US" sz="2000" dirty="0">
              <a:latin typeface="+mj-lt"/>
            </a:endParaRPr>
          </a:p>
        </p:txBody>
      </p:sp>
      <p:sp>
        <p:nvSpPr>
          <p:cNvPr id="4" name="TextBox 3">
            <a:extLst>
              <a:ext uri="{FF2B5EF4-FFF2-40B4-BE49-F238E27FC236}">
                <a16:creationId xmlns:a16="http://schemas.microsoft.com/office/drawing/2014/main" id="{B0E67FE6-651A-904F-A582-8852445C004B}"/>
              </a:ext>
            </a:extLst>
          </p:cNvPr>
          <p:cNvSpPr txBox="1"/>
          <p:nvPr/>
        </p:nvSpPr>
        <p:spPr>
          <a:xfrm>
            <a:off x="4797911" y="1893346"/>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8544939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0187B11-2AB9-4C41-949A-C589EF9684F2}"/>
              </a:ext>
            </a:extLst>
          </p:cNvPr>
          <p:cNvPicPr>
            <a:picLocks noChangeAspect="1"/>
          </p:cNvPicPr>
          <p:nvPr/>
        </p:nvPicPr>
        <p:blipFill>
          <a:blip r:embed="rId2"/>
          <a:stretch>
            <a:fillRect/>
          </a:stretch>
        </p:blipFill>
        <p:spPr>
          <a:xfrm>
            <a:off x="2013472" y="274320"/>
            <a:ext cx="8165055" cy="6309360"/>
          </a:xfrm>
          <a:prstGeom prst="rect">
            <a:avLst/>
          </a:prstGeom>
        </p:spPr>
      </p:pic>
    </p:spTree>
    <p:extLst>
      <p:ext uri="{BB962C8B-B14F-4D97-AF65-F5344CB8AC3E}">
        <p14:creationId xmlns:p14="http://schemas.microsoft.com/office/powerpoint/2010/main" val="20059535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2" name="Rectangle 191">
            <a:extLst>
              <a:ext uri="{FF2B5EF4-FFF2-40B4-BE49-F238E27FC236}">
                <a16:creationId xmlns:a16="http://schemas.microsoft.com/office/drawing/2014/main" id="{C0B0B0C1-A306-4573-8D49-BB656F311B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FEB6FF7-C1E5-9740-9A28-03FF62C120DA}"/>
              </a:ext>
            </a:extLst>
          </p:cNvPr>
          <p:cNvSpPr>
            <a:spLocks noGrp="1"/>
          </p:cNvSpPr>
          <p:nvPr>
            <p:ph type="title"/>
          </p:nvPr>
        </p:nvSpPr>
        <p:spPr>
          <a:xfrm>
            <a:off x="6546176" y="891539"/>
            <a:ext cx="4918544" cy="1346693"/>
          </a:xfrm>
          <a:prstGeom prst="ellipse">
            <a:avLst/>
          </a:prstGeom>
        </p:spPr>
        <p:txBody>
          <a:bodyPr>
            <a:normAutofit/>
          </a:bodyPr>
          <a:lstStyle/>
          <a:p>
            <a:pPr>
              <a:defRPr/>
            </a:pPr>
            <a:br>
              <a:rPr lang="en-US" sz="1900" b="1" dirty="0">
                <a:latin typeface="+mn-lt"/>
              </a:rPr>
            </a:br>
            <a:br>
              <a:rPr lang="en-US" sz="1900" dirty="0"/>
            </a:br>
            <a:endParaRPr lang="en-US" sz="1900" b="1" dirty="0">
              <a:latin typeface="+mn-lt"/>
            </a:endParaRPr>
          </a:p>
        </p:txBody>
      </p:sp>
      <p:sp>
        <p:nvSpPr>
          <p:cNvPr id="193" name="Rectangle 192">
            <a:extLst>
              <a:ext uri="{FF2B5EF4-FFF2-40B4-BE49-F238E27FC236}">
                <a16:creationId xmlns:a16="http://schemas.microsoft.com/office/drawing/2014/main" id="{BC535556-B08A-4AB1-A294-F928EF551A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1540"/>
            <a:ext cx="5354546" cy="5071110"/>
          </a:xfrm>
          <a:prstGeom prst="rect">
            <a:avLst/>
          </a:prstGeom>
          <a:solidFill>
            <a:srgbClr val="FFFFFF"/>
          </a:solidFill>
          <a:ln>
            <a:noFill/>
          </a:ln>
          <a:effectLst>
            <a:outerShdw blurRad="406400" dist="317500" dir="5400000" sx="89000" sy="89000"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Graphic 17" descr="House with solid fill">
            <a:extLst>
              <a:ext uri="{FF2B5EF4-FFF2-40B4-BE49-F238E27FC236}">
                <a16:creationId xmlns:a16="http://schemas.microsoft.com/office/drawing/2014/main" id="{B65A1CB0-8061-2449-8C89-710C2C82DD5C}"/>
              </a:ext>
            </a:extLst>
          </p:cNvPr>
          <p:cNvPicPr>
            <a:picLocks noChangeAspect="1"/>
          </p:cNvPicPr>
          <p:nvPr/>
        </p:nvPicPr>
        <p:blipFill>
          <a:blip r:embed="rId2">
            <a:alphaModFix/>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87072" y="1216964"/>
            <a:ext cx="4439365" cy="4439365"/>
          </a:xfrm>
          <a:prstGeom prst="rect">
            <a:avLst/>
          </a:prstGeom>
        </p:spPr>
      </p:pic>
      <p:sp>
        <p:nvSpPr>
          <p:cNvPr id="194" name="Rectangle 193">
            <a:extLst>
              <a:ext uri="{FF2B5EF4-FFF2-40B4-BE49-F238E27FC236}">
                <a16:creationId xmlns:a16="http://schemas.microsoft.com/office/drawing/2014/main" id="{18CD37E0-FCBA-44A4-9FC1-265D6334D7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71172" y="891540"/>
            <a:ext cx="722376" cy="5071110"/>
          </a:xfrm>
          <a:prstGeom prst="rect">
            <a:avLst/>
          </a:prstGeom>
          <a:solidFill>
            <a:srgbClr val="4C5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43" name="Content Placeholder 2">
            <a:extLst>
              <a:ext uri="{FF2B5EF4-FFF2-40B4-BE49-F238E27FC236}">
                <a16:creationId xmlns:a16="http://schemas.microsoft.com/office/drawing/2014/main" id="{5071A320-FF92-624F-8582-EF29B36444D7}"/>
              </a:ext>
            </a:extLst>
          </p:cNvPr>
          <p:cNvSpPr>
            <a:spLocks noGrp="1"/>
          </p:cNvSpPr>
          <p:nvPr>
            <p:ph idx="1"/>
          </p:nvPr>
        </p:nvSpPr>
        <p:spPr>
          <a:xfrm>
            <a:off x="6532460" y="2408844"/>
            <a:ext cx="4932260" cy="3635340"/>
          </a:xfrm>
        </p:spPr>
        <p:txBody>
          <a:bodyPr>
            <a:normAutofit/>
          </a:bodyPr>
          <a:lstStyle/>
          <a:p>
            <a:pPr marL="342900" lvl="1" indent="0">
              <a:buFont typeface="Arial" panose="020B0604020202020204" pitchFamily="34" charset="0"/>
              <a:buNone/>
            </a:pPr>
            <a:endParaRPr kumimoji="1" lang="en-US" altLang="en-US" sz="2000" dirty="0"/>
          </a:p>
          <a:p>
            <a:pPr marL="342900" lvl="1" indent="0">
              <a:buFont typeface="Arial" panose="020B0604020202020204" pitchFamily="34" charset="0"/>
              <a:buNone/>
            </a:pPr>
            <a:endParaRPr kumimoji="1" lang="en-US" altLang="en-US" sz="2000" dirty="0"/>
          </a:p>
          <a:p>
            <a:endParaRPr lang="en-US" altLang="en-US" sz="2000" dirty="0"/>
          </a:p>
        </p:txBody>
      </p:sp>
      <p:pic>
        <p:nvPicPr>
          <p:cNvPr id="8" name="Picture 20">
            <a:extLst>
              <a:ext uri="{FF2B5EF4-FFF2-40B4-BE49-F238E27FC236}">
                <a16:creationId xmlns:a16="http://schemas.microsoft.com/office/drawing/2014/main" id="{B8815BF7-1341-724B-9E92-9638A731A12F}"/>
              </a:ext>
            </a:extLst>
          </p:cNvPr>
          <p:cNvPicPr>
            <a:picLocks noChangeAspect="1"/>
          </p:cNvPicPr>
          <p:nvPr/>
        </p:nvPicPr>
        <p:blipFill rotWithShape="1">
          <a:blip r:embed="rId4">
            <a:extLst>
              <a:ext uri="{28A0092B-C50C-407E-A947-70E740481C1C}">
                <a14:useLocalDpi xmlns:a14="http://schemas.microsoft.com/office/drawing/2010/main" val="0"/>
              </a:ext>
            </a:extLst>
          </a:blip>
          <a:stretch/>
        </p:blipFill>
        <p:spPr bwMode="auto">
          <a:xfrm>
            <a:off x="11135543" y="5852160"/>
            <a:ext cx="1005840" cy="100584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B0E67FE6-651A-904F-A582-8852445C004B}"/>
              </a:ext>
            </a:extLst>
          </p:cNvPr>
          <p:cNvSpPr txBox="1"/>
          <p:nvPr/>
        </p:nvSpPr>
        <p:spPr>
          <a:xfrm>
            <a:off x="4797911" y="1893346"/>
            <a:ext cx="184731" cy="369332"/>
          </a:xfrm>
          <a:prstGeom prst="rect">
            <a:avLst/>
          </a:prstGeom>
          <a:noFill/>
        </p:spPr>
        <p:txBody>
          <a:bodyPr wrap="none" rtlCol="0">
            <a:spAutoFit/>
          </a:bodyPr>
          <a:lstStyle/>
          <a:p>
            <a:endParaRPr lang="en-US" dirty="0"/>
          </a:p>
        </p:txBody>
      </p:sp>
      <p:sp>
        <p:nvSpPr>
          <p:cNvPr id="14" name="TextBox 13">
            <a:extLst>
              <a:ext uri="{FF2B5EF4-FFF2-40B4-BE49-F238E27FC236}">
                <a16:creationId xmlns:a16="http://schemas.microsoft.com/office/drawing/2014/main" id="{B9E87C49-53A5-454C-9A9E-2989B455E544}"/>
              </a:ext>
            </a:extLst>
          </p:cNvPr>
          <p:cNvSpPr txBox="1"/>
          <p:nvPr/>
        </p:nvSpPr>
        <p:spPr>
          <a:xfrm>
            <a:off x="6025652" y="547524"/>
            <a:ext cx="6351995" cy="1938992"/>
          </a:xfrm>
          <a:prstGeom prst="rect">
            <a:avLst/>
          </a:prstGeom>
          <a:noFill/>
        </p:spPr>
        <p:txBody>
          <a:bodyPr wrap="none" rtlCol="0">
            <a:spAutoFit/>
          </a:bodyPr>
          <a:lstStyle/>
          <a:p>
            <a:pPr algn="ctr"/>
            <a:r>
              <a:rPr lang="en-US" sz="4400" b="1" dirty="0">
                <a:solidFill>
                  <a:schemeClr val="tx1">
                    <a:lumMod val="65000"/>
                    <a:lumOff val="35000"/>
                  </a:schemeClr>
                </a:solidFill>
              </a:rPr>
              <a:t>Homelessness Prevention </a:t>
            </a:r>
          </a:p>
          <a:p>
            <a:pPr algn="ctr"/>
            <a:r>
              <a:rPr lang="en-US" sz="4400" b="1" dirty="0">
                <a:solidFill>
                  <a:schemeClr val="tx1">
                    <a:lumMod val="65000"/>
                    <a:lumOff val="35000"/>
                  </a:schemeClr>
                </a:solidFill>
              </a:rPr>
              <a:t>&amp; Affordable Housing</a:t>
            </a:r>
          </a:p>
          <a:p>
            <a:pPr>
              <a:spcAft>
                <a:spcPts val="600"/>
              </a:spcAft>
            </a:pPr>
            <a:endParaRPr lang="en-US" sz="3200" dirty="0">
              <a:solidFill>
                <a:schemeClr val="bg1"/>
              </a:solidFill>
            </a:endParaRPr>
          </a:p>
        </p:txBody>
      </p:sp>
      <p:sp>
        <p:nvSpPr>
          <p:cNvPr id="3" name="TextBox 2">
            <a:extLst>
              <a:ext uri="{FF2B5EF4-FFF2-40B4-BE49-F238E27FC236}">
                <a16:creationId xmlns:a16="http://schemas.microsoft.com/office/drawing/2014/main" id="{C5D6FB04-3004-E648-82DD-3A0B59671829}"/>
              </a:ext>
            </a:extLst>
          </p:cNvPr>
          <p:cNvSpPr txBox="1"/>
          <p:nvPr/>
        </p:nvSpPr>
        <p:spPr>
          <a:xfrm>
            <a:off x="6173394" y="2408844"/>
            <a:ext cx="5938455" cy="3754874"/>
          </a:xfrm>
          <a:prstGeom prst="rect">
            <a:avLst/>
          </a:prstGeom>
          <a:noFill/>
        </p:spPr>
        <p:txBody>
          <a:bodyPr wrap="square" rtlCol="0">
            <a:spAutoFit/>
          </a:bodyPr>
          <a:lstStyle/>
          <a:p>
            <a:r>
              <a:rPr lang="en-US" sz="2000" dirty="0"/>
              <a:t>Cynthis Knox</a:t>
            </a:r>
          </a:p>
          <a:p>
            <a:r>
              <a:rPr lang="en-US" sz="2000" dirty="0">
                <a:solidFill>
                  <a:schemeClr val="tx1">
                    <a:lumMod val="65000"/>
                    <a:lumOff val="35000"/>
                  </a:schemeClr>
                </a:solidFill>
              </a:rPr>
              <a:t>CEO</a:t>
            </a:r>
            <a:br>
              <a:rPr lang="en-US" sz="2000" dirty="0">
                <a:solidFill>
                  <a:schemeClr val="tx1">
                    <a:lumMod val="65000"/>
                    <a:lumOff val="35000"/>
                  </a:schemeClr>
                </a:solidFill>
              </a:rPr>
            </a:br>
            <a:r>
              <a:rPr lang="en-US" sz="2000" dirty="0">
                <a:solidFill>
                  <a:schemeClr val="tx1">
                    <a:lumMod val="65000"/>
                    <a:lumOff val="35000"/>
                  </a:schemeClr>
                </a:solidFill>
              </a:rPr>
              <a:t>CHHOP (Caring for the Hungry &amp; Homeless of Peekskill)</a:t>
            </a:r>
            <a:endParaRPr lang="en-US" sz="2000" dirty="0">
              <a:solidFill>
                <a:schemeClr val="tx1">
                  <a:lumMod val="65000"/>
                  <a:lumOff val="35000"/>
                </a:schemeClr>
              </a:solidFill>
              <a:hlinkClick r:id="rId5">
                <a:extLst>
                  <a:ext uri="{A12FA001-AC4F-418D-AE19-62706E023703}">
                    <ahyp:hlinkClr xmlns:ahyp="http://schemas.microsoft.com/office/drawing/2018/hyperlinkcolor" val="tx"/>
                  </a:ext>
                </a:extLst>
              </a:hlinkClick>
            </a:endParaRPr>
          </a:p>
          <a:p>
            <a:endParaRPr lang="en-US" sz="2000" dirty="0">
              <a:solidFill>
                <a:schemeClr val="tx1">
                  <a:lumMod val="65000"/>
                  <a:lumOff val="35000"/>
                </a:schemeClr>
              </a:solidFill>
            </a:endParaRPr>
          </a:p>
          <a:p>
            <a:r>
              <a:rPr lang="en-US" sz="2000" dirty="0"/>
              <a:t>Anahaita Kotval</a:t>
            </a:r>
          </a:p>
          <a:p>
            <a:r>
              <a:rPr lang="en-US" sz="2000" dirty="0">
                <a:solidFill>
                  <a:schemeClr val="tx1">
                    <a:lumMod val="65000"/>
                    <a:lumOff val="35000"/>
                  </a:schemeClr>
                </a:solidFill>
              </a:rPr>
              <a:t>CEO</a:t>
            </a:r>
          </a:p>
          <a:p>
            <a:r>
              <a:rPr lang="en-US" sz="2000" dirty="0">
                <a:solidFill>
                  <a:schemeClr val="tx1">
                    <a:lumMod val="65000"/>
                    <a:lumOff val="35000"/>
                  </a:schemeClr>
                </a:solidFill>
              </a:rPr>
              <a:t>Lifting Up Westchester </a:t>
            </a:r>
          </a:p>
          <a:p>
            <a:endParaRPr lang="en-US" sz="2000" dirty="0"/>
          </a:p>
          <a:p>
            <a:r>
              <a:rPr lang="en-US" sz="2000" dirty="0"/>
              <a:t>Rich Nightingale</a:t>
            </a:r>
          </a:p>
          <a:p>
            <a:r>
              <a:rPr lang="en-US" sz="2000" dirty="0">
                <a:solidFill>
                  <a:schemeClr val="tx1">
                    <a:lumMod val="65000"/>
                    <a:lumOff val="35000"/>
                  </a:schemeClr>
                </a:solidFill>
              </a:rPr>
              <a:t>President &amp; CEO </a:t>
            </a:r>
          </a:p>
          <a:p>
            <a:r>
              <a:rPr lang="en-US" sz="2000" dirty="0">
                <a:solidFill>
                  <a:schemeClr val="tx1">
                    <a:lumMod val="65000"/>
                    <a:lumOff val="35000"/>
                  </a:schemeClr>
                </a:solidFill>
              </a:rPr>
              <a:t>Westhab, Inc.</a:t>
            </a:r>
          </a:p>
          <a:p>
            <a:endParaRPr lang="en-US" dirty="0"/>
          </a:p>
        </p:txBody>
      </p:sp>
    </p:spTree>
    <p:extLst>
      <p:ext uri="{BB962C8B-B14F-4D97-AF65-F5344CB8AC3E}">
        <p14:creationId xmlns:p14="http://schemas.microsoft.com/office/powerpoint/2010/main" val="21061650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89C7D-5E78-7049-872D-D0185A8DC734}"/>
              </a:ext>
            </a:extLst>
          </p:cNvPr>
          <p:cNvSpPr>
            <a:spLocks noGrp="1"/>
          </p:cNvSpPr>
          <p:nvPr>
            <p:ph type="title"/>
          </p:nvPr>
        </p:nvSpPr>
        <p:spPr/>
        <p:txBody>
          <a:bodyPr>
            <a:normAutofit/>
          </a:bodyPr>
          <a:lstStyle/>
          <a:p>
            <a:pPr algn="ctr"/>
            <a:r>
              <a:rPr lang="en-US" sz="4000" b="1" dirty="0"/>
              <a:t>Funding for Affordable Housing</a:t>
            </a:r>
          </a:p>
        </p:txBody>
      </p:sp>
      <p:sp>
        <p:nvSpPr>
          <p:cNvPr id="3" name="Content Placeholder 2">
            <a:extLst>
              <a:ext uri="{FF2B5EF4-FFF2-40B4-BE49-F238E27FC236}">
                <a16:creationId xmlns:a16="http://schemas.microsoft.com/office/drawing/2014/main" id="{8FE97AA1-04AF-4440-8F21-5634E60E245C}"/>
              </a:ext>
            </a:extLst>
          </p:cNvPr>
          <p:cNvSpPr>
            <a:spLocks noGrp="1"/>
          </p:cNvSpPr>
          <p:nvPr>
            <p:ph idx="1"/>
          </p:nvPr>
        </p:nvSpPr>
        <p:spPr/>
        <p:txBody>
          <a:bodyPr/>
          <a:lstStyle/>
          <a:p>
            <a:pPr marL="0" indent="0">
              <a:buNone/>
            </a:pPr>
            <a:r>
              <a:rPr lang="en-US" sz="3200" b="1" dirty="0"/>
              <a:t>Westchester Housing Needs Assessment</a:t>
            </a:r>
          </a:p>
          <a:p>
            <a:pPr marL="0" indent="0">
              <a:buNone/>
            </a:pPr>
            <a:endParaRPr lang="en-US" sz="2400" dirty="0"/>
          </a:p>
          <a:p>
            <a:pPr marL="285750" indent="-285750"/>
            <a:r>
              <a:rPr lang="en-US" sz="2400" dirty="0"/>
              <a:t>Of the </a:t>
            </a:r>
            <a:r>
              <a:rPr lang="en-US" sz="2400" b="1" dirty="0"/>
              <a:t>345,000</a:t>
            </a:r>
            <a:r>
              <a:rPr lang="en-US" sz="2400" dirty="0"/>
              <a:t> total housing units in Westchester:</a:t>
            </a:r>
          </a:p>
          <a:p>
            <a:endParaRPr lang="en-US" sz="2400" dirty="0">
              <a:solidFill>
                <a:schemeClr val="tx1">
                  <a:lumMod val="65000"/>
                  <a:lumOff val="35000"/>
                </a:schemeClr>
              </a:solidFill>
            </a:endParaRPr>
          </a:p>
          <a:p>
            <a:pPr marL="742950" lvl="1" indent="-285750">
              <a:buFont typeface="Wingdings" panose="05000000000000000000" pitchFamily="2" charset="2"/>
              <a:buChar char="Ø"/>
            </a:pPr>
            <a:r>
              <a:rPr lang="en-US" b="1" dirty="0">
                <a:solidFill>
                  <a:schemeClr val="tx1">
                    <a:lumMod val="65000"/>
                    <a:lumOff val="35000"/>
                  </a:schemeClr>
                </a:solidFill>
              </a:rPr>
              <a:t>141,000 </a:t>
            </a:r>
            <a:r>
              <a:rPr lang="en-US" dirty="0">
                <a:solidFill>
                  <a:schemeClr val="tx1">
                    <a:lumMod val="65000"/>
                    <a:lumOff val="35000"/>
                  </a:schemeClr>
                </a:solidFill>
              </a:rPr>
              <a:t>or </a:t>
            </a:r>
            <a:r>
              <a:rPr lang="en-US" b="1" dirty="0">
                <a:solidFill>
                  <a:schemeClr val="tx1">
                    <a:lumMod val="65000"/>
                    <a:lumOff val="35000"/>
                  </a:schemeClr>
                </a:solidFill>
              </a:rPr>
              <a:t>41%</a:t>
            </a:r>
            <a:r>
              <a:rPr lang="en-US" dirty="0">
                <a:solidFill>
                  <a:schemeClr val="tx1">
                    <a:lumMod val="65000"/>
                    <a:lumOff val="35000"/>
                  </a:schemeClr>
                </a:solidFill>
              </a:rPr>
              <a:t> are paying more than 30% of their income towards housing</a:t>
            </a:r>
          </a:p>
          <a:p>
            <a:pPr marL="285750" indent="-285750"/>
            <a:endParaRPr lang="en-US" sz="2400" dirty="0">
              <a:solidFill>
                <a:schemeClr val="tx1">
                  <a:lumMod val="65000"/>
                  <a:lumOff val="35000"/>
                </a:schemeClr>
              </a:solidFill>
            </a:endParaRPr>
          </a:p>
          <a:p>
            <a:pPr marL="285750" indent="-285750"/>
            <a:r>
              <a:rPr lang="en-US" sz="2400" dirty="0"/>
              <a:t>The need for affordable housing is </a:t>
            </a:r>
            <a:r>
              <a:rPr lang="en-US" sz="2400" b="1" dirty="0"/>
              <a:t>82,000</a:t>
            </a:r>
            <a:r>
              <a:rPr lang="en-US" sz="2400" dirty="0"/>
              <a:t> units.</a:t>
            </a:r>
          </a:p>
          <a:p>
            <a:pPr marL="0" indent="0">
              <a:buNone/>
            </a:pPr>
            <a:endParaRPr lang="en-US" sz="2400" dirty="0"/>
          </a:p>
          <a:p>
            <a:pPr marL="742950" lvl="1" indent="-285750">
              <a:buFont typeface="Wingdings" panose="05000000000000000000" pitchFamily="2" charset="2"/>
              <a:buChar char="Ø"/>
            </a:pPr>
            <a:r>
              <a:rPr lang="en-US" dirty="0">
                <a:solidFill>
                  <a:schemeClr val="tx1">
                    <a:lumMod val="65000"/>
                    <a:lumOff val="35000"/>
                  </a:schemeClr>
                </a:solidFill>
              </a:rPr>
              <a:t>Including the creation  of </a:t>
            </a:r>
            <a:r>
              <a:rPr lang="en-US" b="1" dirty="0">
                <a:solidFill>
                  <a:schemeClr val="tx1">
                    <a:lumMod val="65000"/>
                    <a:lumOff val="35000"/>
                  </a:schemeClr>
                </a:solidFill>
              </a:rPr>
              <a:t>11,700</a:t>
            </a:r>
            <a:r>
              <a:rPr lang="en-US" dirty="0">
                <a:solidFill>
                  <a:schemeClr val="tx1">
                    <a:lumMod val="65000"/>
                    <a:lumOff val="35000"/>
                  </a:schemeClr>
                </a:solidFill>
              </a:rPr>
              <a:t> new units.</a:t>
            </a:r>
          </a:p>
          <a:p>
            <a:endParaRPr lang="en-US" dirty="0"/>
          </a:p>
        </p:txBody>
      </p:sp>
      <p:pic>
        <p:nvPicPr>
          <p:cNvPr id="5" name="Picture 20">
            <a:extLst>
              <a:ext uri="{FF2B5EF4-FFF2-40B4-BE49-F238E27FC236}">
                <a16:creationId xmlns:a16="http://schemas.microsoft.com/office/drawing/2014/main" id="{855F8EAB-45F1-9D48-B9E9-F2752FD2B92A}"/>
              </a:ext>
            </a:extLst>
          </p:cNvPr>
          <p:cNvPicPr>
            <a:picLocks noChangeAspect="1"/>
          </p:cNvPicPr>
          <p:nvPr/>
        </p:nvPicPr>
        <p:blipFill rotWithShape="1">
          <a:blip r:embed="rId2">
            <a:extLst>
              <a:ext uri="{28A0092B-C50C-407E-A947-70E740481C1C}">
                <a14:useLocalDpi xmlns:a14="http://schemas.microsoft.com/office/drawing/2010/main" val="0"/>
              </a:ext>
            </a:extLst>
          </a:blip>
          <a:stretch/>
        </p:blipFill>
        <p:spPr bwMode="auto">
          <a:xfrm>
            <a:off x="10988973" y="5744879"/>
            <a:ext cx="1005840" cy="100584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01000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8D8D2BC-A00C-D042-A96E-D4CDA3CDCD74}"/>
              </a:ext>
            </a:extLst>
          </p:cNvPr>
          <p:cNvSpPr/>
          <p:nvPr/>
        </p:nvSpPr>
        <p:spPr>
          <a:xfrm>
            <a:off x="187287" y="199097"/>
            <a:ext cx="12081831" cy="6278642"/>
          </a:xfrm>
          <a:prstGeom prst="rect">
            <a:avLst/>
          </a:prstGeom>
        </p:spPr>
        <p:txBody>
          <a:bodyPr wrap="square">
            <a:spAutoFit/>
          </a:bodyPr>
          <a:lstStyle/>
          <a:p>
            <a:pPr algn="ctr"/>
            <a:r>
              <a:rPr lang="en-US" sz="4000" dirty="0">
                <a:latin typeface="+mj-lt"/>
              </a:rPr>
              <a:t>Funding for Affordable Housing</a:t>
            </a:r>
          </a:p>
          <a:p>
            <a:pPr algn="ctr"/>
            <a:endParaRPr lang="en-US" sz="4000" b="1" dirty="0">
              <a:latin typeface="+mj-lt"/>
            </a:endParaRPr>
          </a:p>
          <a:p>
            <a:r>
              <a:rPr lang="en-US" sz="3200" b="1" dirty="0"/>
              <a:t>Supportive Housing for the Formerly Homeless</a:t>
            </a:r>
          </a:p>
          <a:p>
            <a:endParaRPr lang="en-US" sz="2400" dirty="0">
              <a:solidFill>
                <a:schemeClr val="tx1">
                  <a:lumMod val="65000"/>
                  <a:lumOff val="35000"/>
                </a:schemeClr>
              </a:solidFill>
            </a:endParaRPr>
          </a:p>
          <a:p>
            <a:pPr marL="285750" lvl="0" indent="-285750">
              <a:spcAft>
                <a:spcPts val="1800"/>
              </a:spcAft>
              <a:buFont typeface="Arial" panose="020B0604020202020204" pitchFamily="34" charset="0"/>
              <a:buChar char="•"/>
            </a:pPr>
            <a:r>
              <a:rPr lang="en-US" sz="2000" dirty="0">
                <a:solidFill>
                  <a:schemeClr val="tx1">
                    <a:lumMod val="65000"/>
                    <a:lumOff val="35000"/>
                  </a:schemeClr>
                </a:solidFill>
              </a:rPr>
              <a:t>CAPITAL FUNDING FOR YEAR 6 OF THE GOVERNORS 20K UNIT/15 YEAR SUPPORTIVE HOUSING COMMITMENT - $250 MILLION</a:t>
            </a:r>
          </a:p>
          <a:p>
            <a:pPr marL="285750" lvl="0" indent="-285750">
              <a:spcAft>
                <a:spcPts val="1800"/>
              </a:spcAft>
              <a:buFont typeface="Arial" panose="020B0604020202020204" pitchFamily="34" charset="0"/>
              <a:buChar char="•"/>
            </a:pPr>
            <a:r>
              <a:rPr lang="en-US" sz="2000" dirty="0">
                <a:solidFill>
                  <a:schemeClr val="tx1">
                    <a:lumMod val="65000"/>
                    <a:lumOff val="35000"/>
                  </a:schemeClr>
                </a:solidFill>
              </a:rPr>
              <a:t>CAPITAL FUNDING FOR THE HOMELESS HOUSING ASSISTANCE PROGRAM - $128 MILLION   (includes $64M toward 20k commitment above)</a:t>
            </a:r>
          </a:p>
          <a:p>
            <a:pPr marL="285750" lvl="0" indent="-285750">
              <a:spcAft>
                <a:spcPts val="1800"/>
              </a:spcAft>
              <a:buFont typeface="Arial" panose="020B0604020202020204" pitchFamily="34" charset="0"/>
              <a:buChar char="•"/>
            </a:pPr>
            <a:r>
              <a:rPr lang="en-US" sz="2000" dirty="0">
                <a:solidFill>
                  <a:schemeClr val="tx1">
                    <a:lumMod val="65000"/>
                    <a:lumOff val="35000"/>
                  </a:schemeClr>
                </a:solidFill>
              </a:rPr>
              <a:t>ADDITION OF $60 MILLION FOR THE OFFICE OF MENTAL HEALTH CAPITAL PRESERVATION PROGRAM</a:t>
            </a:r>
          </a:p>
          <a:p>
            <a:pPr marL="285750" lvl="0" indent="-285750">
              <a:spcAft>
                <a:spcPts val="1800"/>
              </a:spcAft>
              <a:buFont typeface="Arial" panose="020B0604020202020204" pitchFamily="34" charset="0"/>
              <a:buChar char="•"/>
            </a:pPr>
            <a:r>
              <a:rPr lang="en-US" sz="2000" dirty="0">
                <a:solidFill>
                  <a:schemeClr val="tx1">
                    <a:lumMod val="65000"/>
                    <a:lumOff val="35000"/>
                  </a:schemeClr>
                </a:solidFill>
              </a:rPr>
              <a:t>PRESERVATION OF $20 MILLION TO OMH HOUSING BUDGET </a:t>
            </a:r>
          </a:p>
          <a:p>
            <a:pPr marL="285750" lvl="0" indent="-285750">
              <a:spcAft>
                <a:spcPts val="1800"/>
              </a:spcAft>
              <a:buFont typeface="Arial" panose="020B0604020202020204" pitchFamily="34" charset="0"/>
              <a:buChar char="•"/>
            </a:pPr>
            <a:r>
              <a:rPr lang="en-US" sz="2000" dirty="0">
                <a:solidFill>
                  <a:schemeClr val="tx1">
                    <a:lumMod val="65000"/>
                    <a:lumOff val="35000"/>
                  </a:schemeClr>
                </a:solidFill>
              </a:rPr>
              <a:t>ADDITION OF $2.54 MILLION TO THE HOMELESS HOUSING PREVENTITIVE SERVICES (HHPS) PROGRAM</a:t>
            </a:r>
          </a:p>
          <a:p>
            <a:pPr marL="285750" lvl="0" indent="-285750">
              <a:spcAft>
                <a:spcPts val="1800"/>
              </a:spcAft>
              <a:buFont typeface="Arial" panose="020B0604020202020204" pitchFamily="34" charset="0"/>
              <a:buChar char="•"/>
            </a:pPr>
            <a:r>
              <a:rPr lang="en-US" sz="2000" dirty="0">
                <a:solidFill>
                  <a:schemeClr val="tx1">
                    <a:lumMod val="65000"/>
                    <a:lumOff val="35000"/>
                  </a:schemeClr>
                </a:solidFill>
              </a:rPr>
              <a:t>CODIFY SALES TAX EXEMPTIONS FOR AFFORDABLE HOUSING</a:t>
            </a:r>
          </a:p>
          <a:p>
            <a:pPr lvl="0">
              <a:spcAft>
                <a:spcPts val="1200"/>
              </a:spcAft>
            </a:pPr>
            <a:r>
              <a:rPr lang="en-US" sz="1600" i="1" dirty="0"/>
              <a:t>Aligned with the Supportive Housing Network of New York</a:t>
            </a:r>
          </a:p>
        </p:txBody>
      </p:sp>
      <p:pic>
        <p:nvPicPr>
          <p:cNvPr id="3" name="Picture 20">
            <a:extLst>
              <a:ext uri="{FF2B5EF4-FFF2-40B4-BE49-F238E27FC236}">
                <a16:creationId xmlns:a16="http://schemas.microsoft.com/office/drawing/2014/main" id="{378BA9A4-F69F-1140-9FAD-183922CBAB24}"/>
              </a:ext>
            </a:extLst>
          </p:cNvPr>
          <p:cNvPicPr>
            <a:picLocks noChangeAspect="1"/>
          </p:cNvPicPr>
          <p:nvPr/>
        </p:nvPicPr>
        <p:blipFill rotWithShape="1">
          <a:blip r:embed="rId2">
            <a:extLst>
              <a:ext uri="{28A0092B-C50C-407E-A947-70E740481C1C}">
                <a14:useLocalDpi xmlns:a14="http://schemas.microsoft.com/office/drawing/2010/main" val="0"/>
              </a:ext>
            </a:extLst>
          </a:blip>
          <a:stretch/>
        </p:blipFill>
        <p:spPr bwMode="auto">
          <a:xfrm>
            <a:off x="10998873" y="5852160"/>
            <a:ext cx="1005840" cy="100584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746267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2" name="Rectangle 191">
            <a:extLst>
              <a:ext uri="{FF2B5EF4-FFF2-40B4-BE49-F238E27FC236}">
                <a16:creationId xmlns:a16="http://schemas.microsoft.com/office/drawing/2014/main" id="{C0B0B0C1-A306-4573-8D49-BB656F311B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FEB6FF7-C1E5-9740-9A28-03FF62C120DA}"/>
              </a:ext>
            </a:extLst>
          </p:cNvPr>
          <p:cNvSpPr>
            <a:spLocks noGrp="1"/>
          </p:cNvSpPr>
          <p:nvPr>
            <p:ph type="title"/>
          </p:nvPr>
        </p:nvSpPr>
        <p:spPr>
          <a:xfrm>
            <a:off x="6546176" y="891539"/>
            <a:ext cx="4918544" cy="1346693"/>
          </a:xfrm>
          <a:prstGeom prst="ellipse">
            <a:avLst/>
          </a:prstGeom>
        </p:spPr>
        <p:txBody>
          <a:bodyPr>
            <a:normAutofit/>
          </a:bodyPr>
          <a:lstStyle/>
          <a:p>
            <a:pPr>
              <a:defRPr/>
            </a:pPr>
            <a:br>
              <a:rPr lang="en-US" sz="1900" b="1" dirty="0">
                <a:latin typeface="+mn-lt"/>
              </a:rPr>
            </a:br>
            <a:br>
              <a:rPr lang="en-US" sz="1900" dirty="0"/>
            </a:br>
            <a:endParaRPr lang="en-US" sz="1900" b="1" dirty="0">
              <a:latin typeface="+mn-lt"/>
            </a:endParaRPr>
          </a:p>
        </p:txBody>
      </p:sp>
      <p:sp>
        <p:nvSpPr>
          <p:cNvPr id="193" name="Rectangle 192">
            <a:extLst>
              <a:ext uri="{FF2B5EF4-FFF2-40B4-BE49-F238E27FC236}">
                <a16:creationId xmlns:a16="http://schemas.microsoft.com/office/drawing/2014/main" id="{BC535556-B08A-4AB1-A294-F928EF551A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1540"/>
            <a:ext cx="5354546" cy="5071110"/>
          </a:xfrm>
          <a:prstGeom prst="rect">
            <a:avLst/>
          </a:prstGeom>
          <a:solidFill>
            <a:srgbClr val="FFFFFF"/>
          </a:solidFill>
          <a:ln>
            <a:noFill/>
          </a:ln>
          <a:effectLst>
            <a:outerShdw blurRad="406400" dist="317500" dir="5400000" sx="89000" sy="89000"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Graphic 9" descr="Doctor female outline">
            <a:extLst>
              <a:ext uri="{FF2B5EF4-FFF2-40B4-BE49-F238E27FC236}">
                <a16:creationId xmlns:a16="http://schemas.microsoft.com/office/drawing/2014/main" id="{ABD68C60-2F61-B24A-B2BD-5626EB0515B6}"/>
              </a:ext>
            </a:extLst>
          </p:cNvPr>
          <p:cNvPicPr>
            <a:picLocks noChangeAspect="1"/>
          </p:cNvPicPr>
          <p:nvPr/>
        </p:nvPicPr>
        <p:blipFill>
          <a:blip r:embed="rId2">
            <a:alphaModFix/>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87072" y="1216964"/>
            <a:ext cx="4439365" cy="4439365"/>
          </a:xfrm>
          <a:prstGeom prst="rect">
            <a:avLst/>
          </a:prstGeom>
        </p:spPr>
      </p:pic>
      <p:sp>
        <p:nvSpPr>
          <p:cNvPr id="194" name="Rectangle 193">
            <a:extLst>
              <a:ext uri="{FF2B5EF4-FFF2-40B4-BE49-F238E27FC236}">
                <a16:creationId xmlns:a16="http://schemas.microsoft.com/office/drawing/2014/main" id="{18CD37E0-FCBA-44A4-9FC1-265D6334D7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71172" y="891540"/>
            <a:ext cx="722376" cy="5071110"/>
          </a:xfrm>
          <a:prstGeom prst="rect">
            <a:avLst/>
          </a:prstGeom>
          <a:solidFill>
            <a:srgbClr val="4C5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43" name="Content Placeholder 2">
            <a:extLst>
              <a:ext uri="{FF2B5EF4-FFF2-40B4-BE49-F238E27FC236}">
                <a16:creationId xmlns:a16="http://schemas.microsoft.com/office/drawing/2014/main" id="{5071A320-FF92-624F-8582-EF29B36444D7}"/>
              </a:ext>
            </a:extLst>
          </p:cNvPr>
          <p:cNvSpPr>
            <a:spLocks noGrp="1"/>
          </p:cNvSpPr>
          <p:nvPr>
            <p:ph idx="1"/>
          </p:nvPr>
        </p:nvSpPr>
        <p:spPr>
          <a:xfrm>
            <a:off x="6093548" y="2078012"/>
            <a:ext cx="6245344" cy="3635340"/>
          </a:xfrm>
        </p:spPr>
        <p:txBody>
          <a:bodyPr>
            <a:normAutofit/>
          </a:bodyPr>
          <a:lstStyle/>
          <a:p>
            <a:pPr marL="0" indent="0">
              <a:lnSpc>
                <a:spcPct val="100000"/>
              </a:lnSpc>
              <a:spcBef>
                <a:spcPts val="0"/>
              </a:spcBef>
              <a:buNone/>
            </a:pPr>
            <a:r>
              <a:rPr lang="en-US" sz="2400" dirty="0"/>
              <a:t>Marie Considine</a:t>
            </a:r>
          </a:p>
          <a:p>
            <a:pPr marL="0" indent="0">
              <a:lnSpc>
                <a:spcPct val="100000"/>
              </a:lnSpc>
              <a:spcBef>
                <a:spcPts val="0"/>
              </a:spcBef>
              <a:buNone/>
            </a:pPr>
            <a:r>
              <a:rPr lang="en-US" sz="2400" dirty="0">
                <a:solidFill>
                  <a:schemeClr val="tx1">
                    <a:lumMod val="65000"/>
                    <a:lumOff val="35000"/>
                  </a:schemeClr>
                </a:solidFill>
              </a:rPr>
              <a:t>Executive Director</a:t>
            </a:r>
          </a:p>
          <a:p>
            <a:pPr marL="0" indent="0">
              <a:lnSpc>
                <a:spcPct val="100000"/>
              </a:lnSpc>
              <a:spcBef>
                <a:spcPts val="0"/>
              </a:spcBef>
              <a:buNone/>
            </a:pPr>
            <a:r>
              <a:rPr lang="en-US" sz="2400" dirty="0">
                <a:solidFill>
                  <a:schemeClr val="tx1">
                    <a:lumMod val="65000"/>
                    <a:lumOff val="35000"/>
                  </a:schemeClr>
                </a:solidFill>
              </a:rPr>
              <a:t>NAMI Westchester</a:t>
            </a:r>
          </a:p>
          <a:p>
            <a:pPr marL="0" indent="0">
              <a:lnSpc>
                <a:spcPct val="100000"/>
              </a:lnSpc>
              <a:spcBef>
                <a:spcPts val="0"/>
              </a:spcBef>
              <a:buNone/>
            </a:pPr>
            <a:r>
              <a:rPr lang="en-US" sz="2400" dirty="0">
                <a:solidFill>
                  <a:schemeClr val="tx1">
                    <a:lumMod val="65000"/>
                    <a:lumOff val="35000"/>
                  </a:schemeClr>
                </a:solidFill>
              </a:rPr>
              <a:t>(National Alliance on Mental Illness)</a:t>
            </a:r>
          </a:p>
          <a:p>
            <a:pPr marL="0" indent="0">
              <a:lnSpc>
                <a:spcPct val="100000"/>
              </a:lnSpc>
              <a:spcBef>
                <a:spcPts val="0"/>
              </a:spcBef>
              <a:buNone/>
            </a:pPr>
            <a:endParaRPr lang="en-US" sz="2400" dirty="0"/>
          </a:p>
          <a:p>
            <a:pPr marL="0" indent="0">
              <a:lnSpc>
                <a:spcPct val="100000"/>
              </a:lnSpc>
              <a:spcBef>
                <a:spcPts val="0"/>
              </a:spcBef>
              <a:buNone/>
            </a:pPr>
            <a:r>
              <a:rPr lang="en-US" sz="2400" dirty="0"/>
              <a:t>Judith Watson</a:t>
            </a:r>
          </a:p>
          <a:p>
            <a:pPr marL="0" indent="0">
              <a:lnSpc>
                <a:spcPct val="100000"/>
              </a:lnSpc>
              <a:spcBef>
                <a:spcPts val="0"/>
              </a:spcBef>
              <a:buNone/>
            </a:pPr>
            <a:r>
              <a:rPr lang="en-US" sz="2400" dirty="0">
                <a:solidFill>
                  <a:schemeClr val="tx1">
                    <a:lumMod val="65000"/>
                    <a:lumOff val="35000"/>
                  </a:schemeClr>
                </a:solidFill>
              </a:rPr>
              <a:t>CEO </a:t>
            </a:r>
          </a:p>
          <a:p>
            <a:pPr marL="0" indent="0">
              <a:lnSpc>
                <a:spcPct val="100000"/>
              </a:lnSpc>
              <a:spcBef>
                <a:spcPts val="0"/>
              </a:spcBef>
              <a:buNone/>
            </a:pPr>
            <a:r>
              <a:rPr lang="en-US" sz="2400" dirty="0">
                <a:solidFill>
                  <a:schemeClr val="tx1">
                    <a:lumMod val="65000"/>
                    <a:lumOff val="35000"/>
                  </a:schemeClr>
                </a:solidFill>
              </a:rPr>
              <a:t>Mount Vernon Neighborhood Health Center, Inc</a:t>
            </a:r>
            <a:r>
              <a:rPr lang="en-US" sz="2400" dirty="0"/>
              <a:t>. </a:t>
            </a:r>
          </a:p>
        </p:txBody>
      </p:sp>
      <p:pic>
        <p:nvPicPr>
          <p:cNvPr id="8" name="Picture 20">
            <a:extLst>
              <a:ext uri="{FF2B5EF4-FFF2-40B4-BE49-F238E27FC236}">
                <a16:creationId xmlns:a16="http://schemas.microsoft.com/office/drawing/2014/main" id="{B8815BF7-1341-724B-9E92-9638A731A12F}"/>
              </a:ext>
            </a:extLst>
          </p:cNvPr>
          <p:cNvPicPr>
            <a:picLocks noChangeAspect="1"/>
          </p:cNvPicPr>
          <p:nvPr/>
        </p:nvPicPr>
        <p:blipFill rotWithShape="1">
          <a:blip r:embed="rId4">
            <a:extLst>
              <a:ext uri="{28A0092B-C50C-407E-A947-70E740481C1C}">
                <a14:useLocalDpi xmlns:a14="http://schemas.microsoft.com/office/drawing/2010/main" val="0"/>
              </a:ext>
            </a:extLst>
          </a:blip>
          <a:stretch/>
        </p:blipFill>
        <p:spPr bwMode="auto">
          <a:xfrm>
            <a:off x="11135543" y="5852160"/>
            <a:ext cx="1005840" cy="100584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B0E67FE6-651A-904F-A582-8852445C004B}"/>
              </a:ext>
            </a:extLst>
          </p:cNvPr>
          <p:cNvSpPr txBox="1"/>
          <p:nvPr/>
        </p:nvSpPr>
        <p:spPr>
          <a:xfrm>
            <a:off x="4797911" y="1893346"/>
            <a:ext cx="184731" cy="369332"/>
          </a:xfrm>
          <a:prstGeom prst="rect">
            <a:avLst/>
          </a:prstGeom>
          <a:noFill/>
        </p:spPr>
        <p:txBody>
          <a:bodyPr wrap="none" rtlCol="0">
            <a:spAutoFit/>
          </a:bodyPr>
          <a:lstStyle/>
          <a:p>
            <a:endParaRPr lang="en-US" dirty="0"/>
          </a:p>
        </p:txBody>
      </p:sp>
      <p:sp>
        <p:nvSpPr>
          <p:cNvPr id="14" name="TextBox 13">
            <a:extLst>
              <a:ext uri="{FF2B5EF4-FFF2-40B4-BE49-F238E27FC236}">
                <a16:creationId xmlns:a16="http://schemas.microsoft.com/office/drawing/2014/main" id="{B9E87C49-53A5-454C-9A9E-2989B455E544}"/>
              </a:ext>
            </a:extLst>
          </p:cNvPr>
          <p:cNvSpPr txBox="1"/>
          <p:nvPr/>
        </p:nvSpPr>
        <p:spPr>
          <a:xfrm>
            <a:off x="7519232" y="406913"/>
            <a:ext cx="2518639" cy="1107996"/>
          </a:xfrm>
          <a:prstGeom prst="rect">
            <a:avLst/>
          </a:prstGeom>
          <a:noFill/>
        </p:spPr>
        <p:txBody>
          <a:bodyPr wrap="none" rtlCol="0">
            <a:spAutoFit/>
          </a:bodyPr>
          <a:lstStyle/>
          <a:p>
            <a:pPr algn="ctr">
              <a:spcAft>
                <a:spcPts val="600"/>
              </a:spcAft>
            </a:pPr>
            <a:r>
              <a:rPr lang="en-US" sz="6600" b="1" dirty="0">
                <a:solidFill>
                  <a:schemeClr val="bg1">
                    <a:lumMod val="50000"/>
                  </a:schemeClr>
                </a:solidFill>
              </a:rPr>
              <a:t>Health</a:t>
            </a:r>
          </a:p>
        </p:txBody>
      </p:sp>
    </p:spTree>
    <p:extLst>
      <p:ext uri="{BB962C8B-B14F-4D97-AF65-F5344CB8AC3E}">
        <p14:creationId xmlns:p14="http://schemas.microsoft.com/office/powerpoint/2010/main" val="31174347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5F02D11-AB7E-564A-B8EC-CFEB299DD315}"/>
              </a:ext>
            </a:extLst>
          </p:cNvPr>
          <p:cNvSpPr>
            <a:spLocks noGrp="1"/>
          </p:cNvSpPr>
          <p:nvPr>
            <p:ph idx="1"/>
          </p:nvPr>
        </p:nvSpPr>
        <p:spPr>
          <a:xfrm>
            <a:off x="606846" y="1597981"/>
            <a:ext cx="10515600" cy="4488112"/>
          </a:xfrm>
        </p:spPr>
        <p:txBody>
          <a:bodyPr anchor="ctr">
            <a:normAutofit fontScale="92500" lnSpcReduction="20000"/>
          </a:bodyPr>
          <a:lstStyle/>
          <a:p>
            <a:pPr marL="0" indent="0">
              <a:buNone/>
            </a:pPr>
            <a:endParaRPr lang="en-US" b="1" dirty="0"/>
          </a:p>
          <a:p>
            <a:pPr marL="0" indent="0">
              <a:buNone/>
            </a:pPr>
            <a:r>
              <a:rPr lang="en-US" b="1" dirty="0"/>
              <a:t>					</a:t>
            </a:r>
            <a:r>
              <a:rPr lang="en-US" sz="2000" dirty="0">
                <a:solidFill>
                  <a:srgbClr val="00539F"/>
                </a:solidFill>
                <a:hlinkClick r:id="rId2">
                  <a:extLst>
                    <a:ext uri="{A12FA001-AC4F-418D-AE19-62706E023703}">
                      <ahyp:hlinkClr xmlns:ahyp="http://schemas.microsoft.com/office/drawing/2018/hyperlinkcolor" val="tx"/>
                    </a:ext>
                  </a:extLst>
                </a:hlinkClick>
              </a:rPr>
              <a:t>www.mvnhc.org</a:t>
            </a:r>
            <a:r>
              <a:rPr lang="en-US" sz="2000" dirty="0">
                <a:solidFill>
                  <a:srgbClr val="00539F"/>
                </a:solidFill>
              </a:rPr>
              <a:t> </a:t>
            </a:r>
          </a:p>
          <a:p>
            <a:pPr marL="0" indent="0">
              <a:buNone/>
            </a:pPr>
            <a:endParaRPr lang="en-US" sz="1800" dirty="0">
              <a:effectLst/>
              <a:latin typeface="Calibri" panose="020F0502020204030204" pitchFamily="34" charset="0"/>
              <a:ea typeface="Calibri" panose="020F0502020204030204" pitchFamily="34" charset="0"/>
            </a:endParaRPr>
          </a:p>
          <a:p>
            <a:pPr marL="0" indent="0">
              <a:buNone/>
            </a:pPr>
            <a:r>
              <a:rPr lang="en-US" sz="1800" dirty="0">
                <a:effectLst/>
                <a:latin typeface="Calibri" panose="020F0502020204030204" pitchFamily="34" charset="0"/>
                <a:ea typeface="Calibri" panose="020F0502020204030204" pitchFamily="34" charset="0"/>
              </a:rPr>
              <a:t>Judith Watson RN, BSN , MPH, Chief Executive Officer</a:t>
            </a:r>
          </a:p>
          <a:p>
            <a:pPr marL="0" indent="0" algn="l">
              <a:buNone/>
            </a:pPr>
            <a:r>
              <a:rPr lang="en-US" sz="1400" b="0" i="0" dirty="0">
                <a:effectLst/>
              </a:rPr>
              <a:t>Mount Vernon neighborhood Health Center, Inc. operates three community health centers, a homeless shelter health clinic, and two school-based health centers in Westchester County. The mission of MVNHC is to extend equally to all, regardless of their ability to pay, comprehensive health services of the highest quality in an atmosphere of humane care, dignity and respect; to promote and protect, as both innovator and advocate, the health and well-being of our clients, patients and members of our surrounding communities; and to join with other health workers, agencies and with communities in a partnership which will enable our organization to promote and protect the total physical, mental and social health and well-being of the people.</a:t>
            </a:r>
          </a:p>
          <a:p>
            <a:pPr marL="0" indent="0">
              <a:buNone/>
            </a:pPr>
            <a:endParaRPr lang="en-US" dirty="0"/>
          </a:p>
          <a:p>
            <a:pPr marL="0" indent="0">
              <a:buNone/>
            </a:pPr>
            <a:r>
              <a:rPr lang="en-US" sz="1400" b="0" i="0" dirty="0">
                <a:solidFill>
                  <a:srgbClr val="323232"/>
                </a:solidFill>
                <a:effectLst/>
              </a:rPr>
              <a:t>	 </a:t>
            </a:r>
            <a:r>
              <a:rPr lang="en-US" sz="1400" dirty="0">
                <a:solidFill>
                  <a:srgbClr val="323232"/>
                </a:solidFill>
              </a:rPr>
              <a:t>				</a:t>
            </a:r>
            <a:r>
              <a:rPr lang="en-US" sz="2000" b="0" i="0" dirty="0">
                <a:solidFill>
                  <a:srgbClr val="00539F"/>
                </a:solidFill>
                <a:effectLst/>
                <a:hlinkClick r:id="rId3">
                  <a:extLst>
                    <a:ext uri="{A12FA001-AC4F-418D-AE19-62706E023703}">
                      <ahyp:hlinkClr xmlns:ahyp="http://schemas.microsoft.com/office/drawing/2018/hyperlinkcolor" val="tx"/>
                    </a:ext>
                  </a:extLst>
                </a:hlinkClick>
              </a:rPr>
              <a:t>www.namiwestchester.org</a:t>
            </a:r>
            <a:r>
              <a:rPr lang="en-US" sz="2000" b="0" i="0" dirty="0">
                <a:solidFill>
                  <a:srgbClr val="00539F"/>
                </a:solidFill>
                <a:effectLst/>
              </a:rPr>
              <a:t> </a:t>
            </a:r>
          </a:p>
          <a:p>
            <a:pPr marL="0" indent="0">
              <a:buNone/>
            </a:pPr>
            <a:r>
              <a:rPr lang="en-US" sz="1800" dirty="0">
                <a:effectLst/>
                <a:latin typeface="Calibri" panose="020F0502020204030204" pitchFamily="34" charset="0"/>
                <a:ea typeface="Calibri" panose="020F0502020204030204" pitchFamily="34" charset="0"/>
              </a:rPr>
              <a:t>Marie Considine, MPA, Executive Director</a:t>
            </a:r>
          </a:p>
          <a:p>
            <a:pPr marL="0" indent="0">
              <a:buNone/>
            </a:pPr>
            <a:r>
              <a:rPr lang="en-US" sz="1400" b="0" i="0" dirty="0">
                <a:solidFill>
                  <a:srgbClr val="323232"/>
                </a:solidFill>
                <a:effectLst/>
              </a:rPr>
              <a:t>NAMI Westchester is an affiliate of the National Alliance on Mental Illness. We educate, advocate and support mental health for all, through educational programs for peers, parents and families as well as in-school programs for youth. Support groups provide hope and community presentations spread awareness. We are a grassroots organization dedicated to improving the quality of life for all individuals and families whose lives are affected by mental illness and co-occurring disorders.  NAMI </a:t>
            </a:r>
            <a:r>
              <a:rPr lang="en-US" sz="1400" i="0" dirty="0">
                <a:solidFill>
                  <a:srgbClr val="323232"/>
                </a:solidFill>
                <a:effectLst/>
              </a:rPr>
              <a:t>advocates</a:t>
            </a:r>
            <a:r>
              <a:rPr lang="en-US" sz="1400" b="0" i="0" dirty="0">
                <a:solidFill>
                  <a:srgbClr val="323232"/>
                </a:solidFill>
                <a:effectLst/>
              </a:rPr>
              <a:t> for access to services, treatment, support and research and is steadfast in its commitment to raise awareness and build a community of hope for all those in need.  We offer the kind of understanding and care that only those who have lived the experience of mental illness can provide. </a:t>
            </a:r>
            <a:endParaRPr lang="en-US" sz="1400" dirty="0"/>
          </a:p>
        </p:txBody>
      </p:sp>
      <p:pic>
        <p:nvPicPr>
          <p:cNvPr id="5" name="Picture 4" descr="A picture containing text, clipart&#10;&#10;Description automatically generated">
            <a:extLst>
              <a:ext uri="{FF2B5EF4-FFF2-40B4-BE49-F238E27FC236}">
                <a16:creationId xmlns:a16="http://schemas.microsoft.com/office/drawing/2014/main" id="{CE40EA88-5258-48C4-9F05-2E012D5338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376" y="4199214"/>
            <a:ext cx="3536939" cy="551346"/>
          </a:xfrm>
          <a:prstGeom prst="rect">
            <a:avLst/>
          </a:prstGeom>
        </p:spPr>
      </p:pic>
      <p:sp>
        <p:nvSpPr>
          <p:cNvPr id="7" name="Title 6">
            <a:extLst>
              <a:ext uri="{FF2B5EF4-FFF2-40B4-BE49-F238E27FC236}">
                <a16:creationId xmlns:a16="http://schemas.microsoft.com/office/drawing/2014/main" id="{392A7E9F-BB35-4D55-9D4F-418CBD2CC16D}"/>
              </a:ext>
            </a:extLst>
          </p:cNvPr>
          <p:cNvSpPr>
            <a:spLocks noGrp="1"/>
          </p:cNvSpPr>
          <p:nvPr>
            <p:ph type="title"/>
          </p:nvPr>
        </p:nvSpPr>
        <p:spPr/>
        <p:txBody>
          <a:bodyPr>
            <a:noAutofit/>
          </a:bodyPr>
          <a:lstStyle/>
          <a:p>
            <a:pPr algn="ctr"/>
            <a:r>
              <a:rPr lang="en-US" sz="2800" dirty="0">
                <a:solidFill>
                  <a:srgbClr val="333333"/>
                </a:solidFill>
                <a:latin typeface="Helvetica" panose="020B0604020202020204" pitchFamily="34" charset="0"/>
              </a:rPr>
              <a:t>“W</a:t>
            </a:r>
            <a:r>
              <a:rPr lang="en-US" sz="2800" b="0" i="0" dirty="0">
                <a:solidFill>
                  <a:srgbClr val="333333"/>
                </a:solidFill>
                <a:effectLst/>
                <a:latin typeface="Helvetica" panose="020B0604020202020204" pitchFamily="34" charset="0"/>
              </a:rPr>
              <a:t>ithout mental health, there can be no true physical health.” </a:t>
            </a:r>
            <a:br>
              <a:rPr lang="en-US" sz="2800" b="0" i="0" dirty="0">
                <a:solidFill>
                  <a:srgbClr val="333333"/>
                </a:solidFill>
                <a:effectLst/>
                <a:latin typeface="Helvetica" panose="020B0604020202020204" pitchFamily="34" charset="0"/>
              </a:rPr>
            </a:br>
            <a:r>
              <a:rPr lang="en-US" sz="1600" b="0" i="0" dirty="0">
                <a:solidFill>
                  <a:srgbClr val="333333"/>
                </a:solidFill>
                <a:effectLst/>
                <a:latin typeface="Helvetica" panose="020B0604020202020204" pitchFamily="34" charset="0"/>
              </a:rPr>
              <a:t>– Dr. Brock Chisholm, the first Director-General of the World Health Organization (WHO)</a:t>
            </a:r>
            <a:endParaRPr lang="en-US" sz="3200" dirty="0"/>
          </a:p>
        </p:txBody>
      </p:sp>
      <p:pic>
        <p:nvPicPr>
          <p:cNvPr id="9" name="Picture 8" descr="A picture containing graphical user interface&#10;&#10;Description automatically generated">
            <a:extLst>
              <a:ext uri="{FF2B5EF4-FFF2-40B4-BE49-F238E27FC236}">
                <a16:creationId xmlns:a16="http://schemas.microsoft.com/office/drawing/2014/main" id="{918DC1E6-1736-4F8D-B008-4F67CB8A24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6846" y="1807887"/>
            <a:ext cx="3810000" cy="850900"/>
          </a:xfrm>
          <a:prstGeom prst="rect">
            <a:avLst/>
          </a:prstGeom>
        </p:spPr>
      </p:pic>
    </p:spTree>
    <p:extLst>
      <p:ext uri="{BB962C8B-B14F-4D97-AF65-F5344CB8AC3E}">
        <p14:creationId xmlns:p14="http://schemas.microsoft.com/office/powerpoint/2010/main" val="7829542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2" name="Rectangle 191">
            <a:extLst>
              <a:ext uri="{FF2B5EF4-FFF2-40B4-BE49-F238E27FC236}">
                <a16:creationId xmlns:a16="http://schemas.microsoft.com/office/drawing/2014/main" id="{C0B0B0C1-A306-4573-8D49-BB656F311B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FEB6FF7-C1E5-9740-9A28-03FF62C120DA}"/>
              </a:ext>
            </a:extLst>
          </p:cNvPr>
          <p:cNvSpPr>
            <a:spLocks noGrp="1"/>
          </p:cNvSpPr>
          <p:nvPr>
            <p:ph type="title"/>
          </p:nvPr>
        </p:nvSpPr>
        <p:spPr>
          <a:xfrm>
            <a:off x="6546176" y="891539"/>
            <a:ext cx="4918544" cy="1346693"/>
          </a:xfrm>
          <a:prstGeom prst="ellipse">
            <a:avLst/>
          </a:prstGeom>
        </p:spPr>
        <p:txBody>
          <a:bodyPr>
            <a:normAutofit/>
          </a:bodyPr>
          <a:lstStyle/>
          <a:p>
            <a:pPr>
              <a:defRPr/>
            </a:pPr>
            <a:br>
              <a:rPr lang="en-US" sz="1900" b="1" dirty="0">
                <a:latin typeface="+mn-lt"/>
              </a:rPr>
            </a:br>
            <a:br>
              <a:rPr lang="en-US" sz="1900" dirty="0"/>
            </a:br>
            <a:endParaRPr lang="en-US" sz="1900" b="1" dirty="0">
              <a:latin typeface="+mn-lt"/>
            </a:endParaRPr>
          </a:p>
        </p:txBody>
      </p:sp>
      <p:sp>
        <p:nvSpPr>
          <p:cNvPr id="193" name="Rectangle 192">
            <a:extLst>
              <a:ext uri="{FF2B5EF4-FFF2-40B4-BE49-F238E27FC236}">
                <a16:creationId xmlns:a16="http://schemas.microsoft.com/office/drawing/2014/main" id="{BC535556-B08A-4AB1-A294-F928EF551A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1540"/>
            <a:ext cx="5354546" cy="5071110"/>
          </a:xfrm>
          <a:prstGeom prst="rect">
            <a:avLst/>
          </a:prstGeom>
          <a:solidFill>
            <a:srgbClr val="FFFFFF"/>
          </a:solidFill>
          <a:ln>
            <a:noFill/>
          </a:ln>
          <a:effectLst>
            <a:outerShdw blurRad="406400" dist="317500" dir="5400000" sx="89000" sy="89000"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Graphic 4" descr="Man with kid outline">
            <a:extLst>
              <a:ext uri="{FF2B5EF4-FFF2-40B4-BE49-F238E27FC236}">
                <a16:creationId xmlns:a16="http://schemas.microsoft.com/office/drawing/2014/main" id="{D26CA57B-B3B6-1F4D-B3C3-FD7A562CE16A}"/>
              </a:ext>
            </a:extLst>
          </p:cNvPr>
          <p:cNvPicPr>
            <a:picLocks noChangeAspect="1"/>
          </p:cNvPicPr>
          <p:nvPr/>
        </p:nvPicPr>
        <p:blipFill>
          <a:blip r:embed="rId2">
            <a:alphaModFix/>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87072" y="1216964"/>
            <a:ext cx="4439365" cy="4439365"/>
          </a:xfrm>
          <a:prstGeom prst="rect">
            <a:avLst/>
          </a:prstGeom>
        </p:spPr>
      </p:pic>
      <p:sp>
        <p:nvSpPr>
          <p:cNvPr id="194" name="Rectangle 193">
            <a:extLst>
              <a:ext uri="{FF2B5EF4-FFF2-40B4-BE49-F238E27FC236}">
                <a16:creationId xmlns:a16="http://schemas.microsoft.com/office/drawing/2014/main" id="{18CD37E0-FCBA-44A4-9FC1-265D6334D7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71172" y="891540"/>
            <a:ext cx="722376" cy="5071110"/>
          </a:xfrm>
          <a:prstGeom prst="rect">
            <a:avLst/>
          </a:prstGeom>
          <a:solidFill>
            <a:srgbClr val="4C5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43" name="Content Placeholder 2">
            <a:extLst>
              <a:ext uri="{FF2B5EF4-FFF2-40B4-BE49-F238E27FC236}">
                <a16:creationId xmlns:a16="http://schemas.microsoft.com/office/drawing/2014/main" id="{5071A320-FF92-624F-8582-EF29B36444D7}"/>
              </a:ext>
            </a:extLst>
          </p:cNvPr>
          <p:cNvSpPr>
            <a:spLocks noGrp="1"/>
          </p:cNvSpPr>
          <p:nvPr>
            <p:ph idx="1"/>
          </p:nvPr>
        </p:nvSpPr>
        <p:spPr>
          <a:xfrm>
            <a:off x="6444325" y="1827823"/>
            <a:ext cx="4932260" cy="3635340"/>
          </a:xfrm>
        </p:spPr>
        <p:txBody>
          <a:bodyPr>
            <a:normAutofit/>
          </a:bodyPr>
          <a:lstStyle/>
          <a:p>
            <a:pPr marL="342900" lvl="1" indent="0">
              <a:buFont typeface="Arial" panose="020B0604020202020204" pitchFamily="34" charset="0"/>
              <a:buNone/>
            </a:pPr>
            <a:endParaRPr kumimoji="1" lang="en-US" altLang="en-US" sz="2000" dirty="0"/>
          </a:p>
          <a:p>
            <a:pPr marL="0" indent="0">
              <a:lnSpc>
                <a:spcPct val="100000"/>
              </a:lnSpc>
              <a:spcBef>
                <a:spcPts val="0"/>
              </a:spcBef>
              <a:buNone/>
            </a:pPr>
            <a:r>
              <a:rPr lang="en-US" sz="2400" dirty="0"/>
              <a:t>Carola Bracco</a:t>
            </a:r>
          </a:p>
          <a:p>
            <a:pPr marL="0" indent="0">
              <a:lnSpc>
                <a:spcPct val="100000"/>
              </a:lnSpc>
              <a:spcBef>
                <a:spcPts val="0"/>
              </a:spcBef>
              <a:buNone/>
            </a:pPr>
            <a:r>
              <a:rPr lang="en-US" sz="2400" dirty="0">
                <a:solidFill>
                  <a:schemeClr val="tx1">
                    <a:lumMod val="65000"/>
                    <a:lumOff val="35000"/>
                  </a:schemeClr>
                </a:solidFill>
              </a:rPr>
              <a:t>Executive Director</a:t>
            </a:r>
          </a:p>
          <a:p>
            <a:pPr marL="0" indent="0">
              <a:lnSpc>
                <a:spcPct val="100000"/>
              </a:lnSpc>
              <a:spcBef>
                <a:spcPts val="0"/>
              </a:spcBef>
              <a:buNone/>
            </a:pPr>
            <a:r>
              <a:rPr lang="en-US" sz="2400" dirty="0">
                <a:solidFill>
                  <a:schemeClr val="tx1">
                    <a:lumMod val="65000"/>
                    <a:lumOff val="35000"/>
                  </a:schemeClr>
                </a:solidFill>
              </a:rPr>
              <a:t>Neighbors Link </a:t>
            </a:r>
          </a:p>
          <a:p>
            <a:pPr marL="0" indent="0">
              <a:lnSpc>
                <a:spcPct val="100000"/>
              </a:lnSpc>
              <a:spcBef>
                <a:spcPts val="0"/>
              </a:spcBef>
              <a:buNone/>
            </a:pPr>
            <a:endParaRPr lang="en-US" sz="2400" dirty="0"/>
          </a:p>
          <a:p>
            <a:pPr marL="0" indent="0">
              <a:lnSpc>
                <a:spcPct val="100000"/>
              </a:lnSpc>
              <a:spcBef>
                <a:spcPts val="0"/>
              </a:spcBef>
              <a:buNone/>
            </a:pPr>
            <a:r>
              <a:rPr lang="en-US" sz="2400" dirty="0"/>
              <a:t>Jirandy Martinez</a:t>
            </a:r>
          </a:p>
          <a:p>
            <a:pPr marL="0" indent="0">
              <a:lnSpc>
                <a:spcPct val="100000"/>
              </a:lnSpc>
              <a:spcBef>
                <a:spcPts val="0"/>
              </a:spcBef>
              <a:buNone/>
            </a:pPr>
            <a:r>
              <a:rPr lang="en-US" altLang="en-US" sz="2400" dirty="0">
                <a:solidFill>
                  <a:schemeClr val="tx1">
                    <a:lumMod val="65000"/>
                    <a:lumOff val="35000"/>
                  </a:schemeClr>
                </a:solidFill>
              </a:rPr>
              <a:t>Executive Director</a:t>
            </a:r>
          </a:p>
          <a:p>
            <a:pPr marL="0" indent="0">
              <a:lnSpc>
                <a:spcPct val="100000"/>
              </a:lnSpc>
              <a:spcBef>
                <a:spcPts val="0"/>
              </a:spcBef>
              <a:buNone/>
            </a:pPr>
            <a:r>
              <a:rPr lang="en-US" altLang="en-US" sz="2400" dirty="0">
                <a:solidFill>
                  <a:schemeClr val="tx1">
                    <a:lumMod val="65000"/>
                    <a:lumOff val="35000"/>
                  </a:schemeClr>
                </a:solidFill>
              </a:rPr>
              <a:t>Community Resource Center</a:t>
            </a:r>
          </a:p>
        </p:txBody>
      </p:sp>
      <p:pic>
        <p:nvPicPr>
          <p:cNvPr id="8" name="Picture 20">
            <a:extLst>
              <a:ext uri="{FF2B5EF4-FFF2-40B4-BE49-F238E27FC236}">
                <a16:creationId xmlns:a16="http://schemas.microsoft.com/office/drawing/2014/main" id="{B8815BF7-1341-724B-9E92-9638A731A12F}"/>
              </a:ext>
            </a:extLst>
          </p:cNvPr>
          <p:cNvPicPr>
            <a:picLocks noChangeAspect="1"/>
          </p:cNvPicPr>
          <p:nvPr/>
        </p:nvPicPr>
        <p:blipFill rotWithShape="1">
          <a:blip r:embed="rId4">
            <a:extLst>
              <a:ext uri="{28A0092B-C50C-407E-A947-70E740481C1C}">
                <a14:useLocalDpi xmlns:a14="http://schemas.microsoft.com/office/drawing/2010/main" val="0"/>
              </a:ext>
            </a:extLst>
          </a:blip>
          <a:stretch/>
        </p:blipFill>
        <p:spPr bwMode="auto">
          <a:xfrm>
            <a:off x="11135543" y="5852160"/>
            <a:ext cx="1005840" cy="100584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B0E67FE6-651A-904F-A582-8852445C004B}"/>
              </a:ext>
            </a:extLst>
          </p:cNvPr>
          <p:cNvSpPr txBox="1"/>
          <p:nvPr/>
        </p:nvSpPr>
        <p:spPr>
          <a:xfrm>
            <a:off x="4797911" y="1893346"/>
            <a:ext cx="184731" cy="369332"/>
          </a:xfrm>
          <a:prstGeom prst="rect">
            <a:avLst/>
          </a:prstGeom>
          <a:noFill/>
        </p:spPr>
        <p:txBody>
          <a:bodyPr wrap="none" rtlCol="0">
            <a:spAutoFit/>
          </a:bodyPr>
          <a:lstStyle/>
          <a:p>
            <a:endParaRPr lang="en-US" dirty="0"/>
          </a:p>
        </p:txBody>
      </p:sp>
      <p:sp>
        <p:nvSpPr>
          <p:cNvPr id="14" name="TextBox 13">
            <a:extLst>
              <a:ext uri="{FF2B5EF4-FFF2-40B4-BE49-F238E27FC236}">
                <a16:creationId xmlns:a16="http://schemas.microsoft.com/office/drawing/2014/main" id="{B9E87C49-53A5-454C-9A9E-2989B455E544}"/>
              </a:ext>
            </a:extLst>
          </p:cNvPr>
          <p:cNvSpPr txBox="1"/>
          <p:nvPr/>
        </p:nvSpPr>
        <p:spPr>
          <a:xfrm>
            <a:off x="6606225" y="412279"/>
            <a:ext cx="5098703" cy="923330"/>
          </a:xfrm>
          <a:prstGeom prst="rect">
            <a:avLst/>
          </a:prstGeom>
          <a:noFill/>
        </p:spPr>
        <p:txBody>
          <a:bodyPr wrap="none" rtlCol="0">
            <a:spAutoFit/>
          </a:bodyPr>
          <a:lstStyle/>
          <a:p>
            <a:pPr algn="ctr">
              <a:spcAft>
                <a:spcPts val="600"/>
              </a:spcAft>
            </a:pPr>
            <a:r>
              <a:rPr lang="en-US" sz="5400" b="1" dirty="0">
                <a:solidFill>
                  <a:schemeClr val="bg1">
                    <a:lumMod val="50000"/>
                  </a:schemeClr>
                </a:solidFill>
              </a:rPr>
              <a:t>Immigrant Rights</a:t>
            </a:r>
          </a:p>
        </p:txBody>
      </p:sp>
    </p:spTree>
    <p:extLst>
      <p:ext uri="{BB962C8B-B14F-4D97-AF65-F5344CB8AC3E}">
        <p14:creationId xmlns:p14="http://schemas.microsoft.com/office/powerpoint/2010/main" val="685028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2" name="Rectangle 191">
            <a:extLst>
              <a:ext uri="{FF2B5EF4-FFF2-40B4-BE49-F238E27FC236}">
                <a16:creationId xmlns:a16="http://schemas.microsoft.com/office/drawing/2014/main" id="{C0B0B0C1-A306-4573-8D49-BB656F311B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FEB6FF7-C1E5-9740-9A28-03FF62C120DA}"/>
              </a:ext>
            </a:extLst>
          </p:cNvPr>
          <p:cNvSpPr>
            <a:spLocks noGrp="1"/>
          </p:cNvSpPr>
          <p:nvPr>
            <p:ph type="title"/>
          </p:nvPr>
        </p:nvSpPr>
        <p:spPr>
          <a:xfrm>
            <a:off x="6546176" y="891539"/>
            <a:ext cx="4918544" cy="1346693"/>
          </a:xfrm>
          <a:prstGeom prst="ellipse">
            <a:avLst/>
          </a:prstGeom>
        </p:spPr>
        <p:txBody>
          <a:bodyPr>
            <a:normAutofit/>
          </a:bodyPr>
          <a:lstStyle/>
          <a:p>
            <a:pPr>
              <a:defRPr/>
            </a:pPr>
            <a:br>
              <a:rPr lang="en-US" sz="1900" b="1" dirty="0">
                <a:latin typeface="+mn-lt"/>
              </a:rPr>
            </a:br>
            <a:br>
              <a:rPr lang="en-US" sz="1900" dirty="0"/>
            </a:br>
            <a:endParaRPr lang="en-US" sz="1900" b="1" dirty="0">
              <a:latin typeface="+mn-lt"/>
            </a:endParaRPr>
          </a:p>
        </p:txBody>
      </p:sp>
      <p:sp>
        <p:nvSpPr>
          <p:cNvPr id="193" name="Rectangle 192">
            <a:extLst>
              <a:ext uri="{FF2B5EF4-FFF2-40B4-BE49-F238E27FC236}">
                <a16:creationId xmlns:a16="http://schemas.microsoft.com/office/drawing/2014/main" id="{BC535556-B08A-4AB1-A294-F928EF551A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1540"/>
            <a:ext cx="5354546" cy="5071110"/>
          </a:xfrm>
          <a:prstGeom prst="rect">
            <a:avLst/>
          </a:prstGeom>
          <a:solidFill>
            <a:srgbClr val="FFFFFF"/>
          </a:solidFill>
          <a:ln>
            <a:noFill/>
          </a:ln>
          <a:effectLst>
            <a:outerShdw blurRad="406400" dist="317500" dir="5400000" sx="89000" sy="89000"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Graphic 5" descr="Books outline">
            <a:extLst>
              <a:ext uri="{FF2B5EF4-FFF2-40B4-BE49-F238E27FC236}">
                <a16:creationId xmlns:a16="http://schemas.microsoft.com/office/drawing/2014/main" id="{55EB15D3-3F4A-0042-B1F2-94728419403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784149" y="1201670"/>
            <a:ext cx="2154542" cy="2154542"/>
          </a:xfrm>
          <a:prstGeom prst="rect">
            <a:avLst/>
          </a:prstGeom>
        </p:spPr>
      </p:pic>
      <p:pic>
        <p:nvPicPr>
          <p:cNvPr id="9" name="Graphic 8" descr="Monitor with solid fill">
            <a:extLst>
              <a:ext uri="{FF2B5EF4-FFF2-40B4-BE49-F238E27FC236}">
                <a16:creationId xmlns:a16="http://schemas.microsoft.com/office/drawing/2014/main" id="{017FB648-B9E6-DF40-9533-DF01B8A98654}"/>
              </a:ext>
            </a:extLst>
          </p:cNvPr>
          <p:cNvPicPr>
            <a:picLocks noChangeAspect="1"/>
          </p:cNvPicPr>
          <p:nvPr/>
        </p:nvPicPr>
        <p:blipFill>
          <a:blip r:embed="rId4">
            <a:alphaModFix/>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832949" y="3517079"/>
            <a:ext cx="2056945" cy="2056945"/>
          </a:xfrm>
          <a:prstGeom prst="rect">
            <a:avLst/>
          </a:prstGeom>
        </p:spPr>
      </p:pic>
      <p:sp>
        <p:nvSpPr>
          <p:cNvPr id="194" name="Rectangle 193">
            <a:extLst>
              <a:ext uri="{FF2B5EF4-FFF2-40B4-BE49-F238E27FC236}">
                <a16:creationId xmlns:a16="http://schemas.microsoft.com/office/drawing/2014/main" id="{41D350BC-4254-4E20-9FC4-87A3BA398C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71172" y="891540"/>
            <a:ext cx="722376" cy="5071110"/>
          </a:xfrm>
          <a:prstGeom prst="rect">
            <a:avLst/>
          </a:prstGeom>
          <a:solidFill>
            <a:srgbClr val="4C5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43" name="Content Placeholder 2">
            <a:extLst>
              <a:ext uri="{FF2B5EF4-FFF2-40B4-BE49-F238E27FC236}">
                <a16:creationId xmlns:a16="http://schemas.microsoft.com/office/drawing/2014/main" id="{5071A320-FF92-624F-8582-EF29B36444D7}"/>
              </a:ext>
            </a:extLst>
          </p:cNvPr>
          <p:cNvSpPr>
            <a:spLocks noGrp="1"/>
          </p:cNvSpPr>
          <p:nvPr>
            <p:ph idx="1"/>
          </p:nvPr>
        </p:nvSpPr>
        <p:spPr>
          <a:xfrm>
            <a:off x="6532460" y="2399100"/>
            <a:ext cx="4932260" cy="3645084"/>
          </a:xfrm>
        </p:spPr>
        <p:txBody>
          <a:bodyPr>
            <a:normAutofit/>
          </a:bodyPr>
          <a:lstStyle/>
          <a:p>
            <a:pPr marL="342900" lvl="1" indent="0">
              <a:buFont typeface="Arial" panose="020B0604020202020204" pitchFamily="34" charset="0"/>
              <a:buNone/>
            </a:pPr>
            <a:endParaRPr kumimoji="1" lang="en-US" altLang="en-US" sz="2000" dirty="0"/>
          </a:p>
          <a:p>
            <a:pPr marL="342900" lvl="1" indent="0">
              <a:buFont typeface="Arial" panose="020B0604020202020204" pitchFamily="34" charset="0"/>
              <a:buNone/>
            </a:pPr>
            <a:endParaRPr kumimoji="1" lang="en-US" altLang="en-US" sz="2000" dirty="0"/>
          </a:p>
          <a:p>
            <a:endParaRPr lang="en-US" altLang="en-US" sz="2000" dirty="0"/>
          </a:p>
        </p:txBody>
      </p:sp>
      <p:pic>
        <p:nvPicPr>
          <p:cNvPr id="8" name="Picture 20">
            <a:extLst>
              <a:ext uri="{FF2B5EF4-FFF2-40B4-BE49-F238E27FC236}">
                <a16:creationId xmlns:a16="http://schemas.microsoft.com/office/drawing/2014/main" id="{B8815BF7-1341-724B-9E92-9638A731A12F}"/>
              </a:ext>
            </a:extLst>
          </p:cNvPr>
          <p:cNvPicPr>
            <a:picLocks noChangeAspect="1"/>
          </p:cNvPicPr>
          <p:nvPr/>
        </p:nvPicPr>
        <p:blipFill rotWithShape="1">
          <a:blip r:embed="rId6">
            <a:extLst>
              <a:ext uri="{28A0092B-C50C-407E-A947-70E740481C1C}">
                <a14:useLocalDpi xmlns:a14="http://schemas.microsoft.com/office/drawing/2010/main" val="0"/>
              </a:ext>
            </a:extLst>
          </a:blip>
          <a:stretch/>
        </p:blipFill>
        <p:spPr bwMode="auto">
          <a:xfrm>
            <a:off x="11135543" y="5852160"/>
            <a:ext cx="1005840" cy="100584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B0E67FE6-651A-904F-A582-8852445C004B}"/>
              </a:ext>
            </a:extLst>
          </p:cNvPr>
          <p:cNvSpPr txBox="1"/>
          <p:nvPr/>
        </p:nvSpPr>
        <p:spPr>
          <a:xfrm>
            <a:off x="4797911" y="1893346"/>
            <a:ext cx="184731" cy="369332"/>
          </a:xfrm>
          <a:prstGeom prst="rect">
            <a:avLst/>
          </a:prstGeom>
          <a:noFill/>
        </p:spPr>
        <p:txBody>
          <a:bodyPr wrap="none" rtlCol="0">
            <a:spAutoFit/>
          </a:bodyPr>
          <a:lstStyle/>
          <a:p>
            <a:endParaRPr lang="en-US" dirty="0"/>
          </a:p>
        </p:txBody>
      </p:sp>
      <p:sp>
        <p:nvSpPr>
          <p:cNvPr id="14" name="TextBox 13">
            <a:extLst>
              <a:ext uri="{FF2B5EF4-FFF2-40B4-BE49-F238E27FC236}">
                <a16:creationId xmlns:a16="http://schemas.microsoft.com/office/drawing/2014/main" id="{B9E87C49-53A5-454C-9A9E-2989B455E544}"/>
              </a:ext>
            </a:extLst>
          </p:cNvPr>
          <p:cNvSpPr txBox="1"/>
          <p:nvPr/>
        </p:nvSpPr>
        <p:spPr>
          <a:xfrm>
            <a:off x="6333963" y="187160"/>
            <a:ext cx="5625386" cy="2154436"/>
          </a:xfrm>
          <a:prstGeom prst="rect">
            <a:avLst/>
          </a:prstGeom>
          <a:noFill/>
        </p:spPr>
        <p:txBody>
          <a:bodyPr wrap="none" rtlCol="0">
            <a:spAutoFit/>
          </a:bodyPr>
          <a:lstStyle/>
          <a:p>
            <a:pPr algn="ctr">
              <a:spcAft>
                <a:spcPts val="600"/>
              </a:spcAft>
            </a:pPr>
            <a:r>
              <a:rPr lang="en-US" sz="4000" b="1" dirty="0">
                <a:solidFill>
                  <a:schemeClr val="bg1">
                    <a:lumMod val="50000"/>
                  </a:schemeClr>
                </a:solidFill>
              </a:rPr>
              <a:t>Youth Safety, </a:t>
            </a:r>
          </a:p>
          <a:p>
            <a:pPr algn="ctr">
              <a:spcAft>
                <a:spcPts val="600"/>
              </a:spcAft>
            </a:pPr>
            <a:r>
              <a:rPr lang="en-US" sz="4000" b="1" dirty="0">
                <a:solidFill>
                  <a:schemeClr val="bg1">
                    <a:lumMod val="50000"/>
                  </a:schemeClr>
                </a:solidFill>
              </a:rPr>
              <a:t>Well-being and Education</a:t>
            </a:r>
          </a:p>
          <a:p>
            <a:pPr algn="ctr">
              <a:spcAft>
                <a:spcPts val="600"/>
              </a:spcAft>
            </a:pPr>
            <a:endParaRPr lang="en-US" sz="4400" b="1" dirty="0">
              <a:solidFill>
                <a:schemeClr val="bg1">
                  <a:lumMod val="50000"/>
                </a:schemeClr>
              </a:solidFill>
            </a:endParaRPr>
          </a:p>
        </p:txBody>
      </p:sp>
      <p:sp>
        <p:nvSpPr>
          <p:cNvPr id="5" name="TextBox 4">
            <a:extLst>
              <a:ext uri="{FF2B5EF4-FFF2-40B4-BE49-F238E27FC236}">
                <a16:creationId xmlns:a16="http://schemas.microsoft.com/office/drawing/2014/main" id="{CF0348F7-0086-7340-8134-ADB4D3437FEC}"/>
              </a:ext>
            </a:extLst>
          </p:cNvPr>
          <p:cNvSpPr txBox="1"/>
          <p:nvPr/>
        </p:nvSpPr>
        <p:spPr>
          <a:xfrm>
            <a:off x="6216715" y="1776224"/>
            <a:ext cx="4552523" cy="4247317"/>
          </a:xfrm>
          <a:prstGeom prst="rect">
            <a:avLst/>
          </a:prstGeom>
          <a:noFill/>
        </p:spPr>
        <p:txBody>
          <a:bodyPr wrap="square" rtlCol="0">
            <a:spAutoFit/>
          </a:bodyPr>
          <a:lstStyle/>
          <a:p>
            <a:r>
              <a:rPr lang="en-US" dirty="0"/>
              <a:t>Josh Prywes</a:t>
            </a:r>
          </a:p>
          <a:p>
            <a:r>
              <a:rPr lang="en-US" dirty="0">
                <a:solidFill>
                  <a:schemeClr val="tx1">
                    <a:lumMod val="65000"/>
                    <a:lumOff val="35000"/>
                  </a:schemeClr>
                </a:solidFill>
              </a:rPr>
              <a:t>Program and Policy Manager</a:t>
            </a:r>
          </a:p>
          <a:p>
            <a:r>
              <a:rPr lang="en-US" dirty="0">
                <a:solidFill>
                  <a:schemeClr val="tx1">
                    <a:lumMod val="65000"/>
                    <a:lumOff val="35000"/>
                  </a:schemeClr>
                </a:solidFill>
              </a:rPr>
              <a:t>Westchester Children’s Association </a:t>
            </a:r>
          </a:p>
          <a:p>
            <a:endParaRPr lang="en-US" dirty="0"/>
          </a:p>
          <a:p>
            <a:r>
              <a:rPr lang="en-US" dirty="0"/>
              <a:t>Kathy Halas </a:t>
            </a:r>
          </a:p>
          <a:p>
            <a:r>
              <a:rPr lang="en-US" dirty="0">
                <a:solidFill>
                  <a:schemeClr val="tx1">
                    <a:lumMod val="65000"/>
                    <a:lumOff val="35000"/>
                  </a:schemeClr>
                </a:solidFill>
              </a:rPr>
              <a:t>Executive Director</a:t>
            </a:r>
          </a:p>
          <a:p>
            <a:r>
              <a:rPr lang="en-US" dirty="0">
                <a:solidFill>
                  <a:schemeClr val="tx1">
                    <a:lumMod val="65000"/>
                    <a:lumOff val="35000"/>
                  </a:schemeClr>
                </a:solidFill>
              </a:rPr>
              <a:t>Child Care Council of Westchester, Inc.</a:t>
            </a:r>
          </a:p>
          <a:p>
            <a:endParaRPr lang="en-US" dirty="0">
              <a:solidFill>
                <a:schemeClr val="tx1">
                  <a:lumMod val="65000"/>
                  <a:lumOff val="35000"/>
                </a:schemeClr>
              </a:solidFill>
            </a:endParaRPr>
          </a:p>
          <a:p>
            <a:r>
              <a:rPr lang="en-US" dirty="0"/>
              <a:t>Henry Wilson</a:t>
            </a:r>
          </a:p>
          <a:p>
            <a:r>
              <a:rPr lang="en-US" dirty="0">
                <a:solidFill>
                  <a:schemeClr val="tx1">
                    <a:lumMod val="65000"/>
                    <a:lumOff val="35000"/>
                  </a:schemeClr>
                </a:solidFill>
              </a:rPr>
              <a:t>Executive Director</a:t>
            </a:r>
          </a:p>
          <a:p>
            <a:r>
              <a:rPr lang="en-US" dirty="0">
                <a:solidFill>
                  <a:schemeClr val="tx1">
                    <a:lumMod val="65000"/>
                    <a:lumOff val="35000"/>
                  </a:schemeClr>
                </a:solidFill>
              </a:rPr>
              <a:t>Youth Community Outreach Program  -Y-COP</a:t>
            </a:r>
          </a:p>
          <a:p>
            <a:endParaRPr lang="en-US" dirty="0"/>
          </a:p>
          <a:p>
            <a:r>
              <a:rPr lang="en-US" dirty="0"/>
              <a:t>Donnovan Beckford</a:t>
            </a:r>
          </a:p>
          <a:p>
            <a:r>
              <a:rPr lang="en-US" dirty="0">
                <a:solidFill>
                  <a:schemeClr val="tx1">
                    <a:lumMod val="65000"/>
                    <a:lumOff val="35000"/>
                  </a:schemeClr>
                </a:solidFill>
              </a:rPr>
              <a:t>CEO/Executive Director</a:t>
            </a:r>
          </a:p>
          <a:p>
            <a:r>
              <a:rPr lang="en-US" dirty="0">
                <a:solidFill>
                  <a:schemeClr val="tx1">
                    <a:lumMod val="65000"/>
                    <a:lumOff val="35000"/>
                  </a:schemeClr>
                </a:solidFill>
              </a:rPr>
              <a:t>WestCOP</a:t>
            </a:r>
          </a:p>
        </p:txBody>
      </p:sp>
    </p:spTree>
    <p:extLst>
      <p:ext uri="{BB962C8B-B14F-4D97-AF65-F5344CB8AC3E}">
        <p14:creationId xmlns:p14="http://schemas.microsoft.com/office/powerpoint/2010/main" val="15491427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084E0F-7DAC-E34D-AA3C-A03309AE922C}"/>
              </a:ext>
            </a:extLst>
          </p:cNvPr>
          <p:cNvSpPr>
            <a:spLocks noGrp="1"/>
          </p:cNvSpPr>
          <p:nvPr>
            <p:ph type="title"/>
          </p:nvPr>
        </p:nvSpPr>
        <p:spPr/>
        <p:txBody>
          <a:bodyPr/>
          <a:lstStyle/>
          <a:p>
            <a:pPr algn="ctr"/>
            <a:r>
              <a:rPr lang="en-US" b="1" dirty="0">
                <a:solidFill>
                  <a:schemeClr val="tx1">
                    <a:lumMod val="65000"/>
                    <a:lumOff val="35000"/>
                  </a:schemeClr>
                </a:solidFill>
              </a:rPr>
              <a:t>ADDITIONAL INFORMATION AND MATERIALS</a:t>
            </a:r>
          </a:p>
        </p:txBody>
      </p:sp>
      <p:sp>
        <p:nvSpPr>
          <p:cNvPr id="3" name="Content Placeholder 2">
            <a:extLst>
              <a:ext uri="{FF2B5EF4-FFF2-40B4-BE49-F238E27FC236}">
                <a16:creationId xmlns:a16="http://schemas.microsoft.com/office/drawing/2014/main" id="{DBCC6CD2-9631-F442-B70F-78B2E52B1644}"/>
              </a:ext>
            </a:extLst>
          </p:cNvPr>
          <p:cNvSpPr>
            <a:spLocks noGrp="1"/>
          </p:cNvSpPr>
          <p:nvPr>
            <p:ph idx="1"/>
          </p:nvPr>
        </p:nvSpPr>
        <p:spPr>
          <a:xfrm>
            <a:off x="817084" y="3037479"/>
            <a:ext cx="10515600" cy="4351338"/>
          </a:xfrm>
        </p:spPr>
        <p:txBody>
          <a:bodyPr/>
          <a:lstStyle/>
          <a:p>
            <a:pPr marL="0" indent="0" algn="ctr">
              <a:buNone/>
            </a:pPr>
            <a:r>
              <a:rPr lang="en-US" dirty="0"/>
              <a:t>The materials presented in the following slides are provided by NPW Member Organizations and do not necessarily reflect NPW endorsements related to policy and legislative action items.</a:t>
            </a:r>
          </a:p>
        </p:txBody>
      </p:sp>
      <p:sp>
        <p:nvSpPr>
          <p:cNvPr id="4" name="TextBox 3">
            <a:extLst>
              <a:ext uri="{FF2B5EF4-FFF2-40B4-BE49-F238E27FC236}">
                <a16:creationId xmlns:a16="http://schemas.microsoft.com/office/drawing/2014/main" id="{0820150E-359F-D641-8B93-0D27FC80645A}"/>
              </a:ext>
            </a:extLst>
          </p:cNvPr>
          <p:cNvSpPr txBox="1"/>
          <p:nvPr/>
        </p:nvSpPr>
        <p:spPr>
          <a:xfrm>
            <a:off x="5173139" y="1892979"/>
            <a:ext cx="2494601" cy="584775"/>
          </a:xfrm>
          <a:prstGeom prst="rect">
            <a:avLst/>
          </a:prstGeom>
          <a:noFill/>
        </p:spPr>
        <p:txBody>
          <a:bodyPr wrap="square" rtlCol="0">
            <a:spAutoFit/>
          </a:bodyPr>
          <a:lstStyle/>
          <a:p>
            <a:r>
              <a:rPr lang="en-US" sz="3200" dirty="0"/>
              <a:t>Disclaimer</a:t>
            </a:r>
          </a:p>
        </p:txBody>
      </p:sp>
      <p:pic>
        <p:nvPicPr>
          <p:cNvPr id="6" name="Picture 20">
            <a:extLst>
              <a:ext uri="{FF2B5EF4-FFF2-40B4-BE49-F238E27FC236}">
                <a16:creationId xmlns:a16="http://schemas.microsoft.com/office/drawing/2014/main" id="{258749A0-68AD-7046-8348-DF041F852DAA}"/>
              </a:ext>
            </a:extLst>
          </p:cNvPr>
          <p:cNvPicPr>
            <a:picLocks noChangeAspect="1"/>
          </p:cNvPicPr>
          <p:nvPr/>
        </p:nvPicPr>
        <p:blipFill rotWithShape="1">
          <a:blip r:embed="rId2">
            <a:extLst>
              <a:ext uri="{28A0092B-C50C-407E-A947-70E740481C1C}">
                <a14:useLocalDpi xmlns:a14="http://schemas.microsoft.com/office/drawing/2010/main" val="0"/>
              </a:ext>
            </a:extLst>
          </a:blip>
          <a:stretch/>
        </p:blipFill>
        <p:spPr bwMode="auto">
          <a:xfrm>
            <a:off x="11135543" y="5852160"/>
            <a:ext cx="1005840" cy="100584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582393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7C93A5F9-71BD-064A-B9FE-83EF2EBEDC3D}"/>
              </a:ext>
            </a:extLst>
          </p:cNvPr>
          <p:cNvPicPr>
            <a:picLocks noGrp="1" noChangeAspect="1"/>
          </p:cNvPicPr>
          <p:nvPr>
            <p:ph idx="1"/>
          </p:nvPr>
        </p:nvPicPr>
        <p:blipFill>
          <a:blip r:embed="rId2"/>
          <a:stretch>
            <a:fillRect/>
          </a:stretch>
        </p:blipFill>
        <p:spPr>
          <a:xfrm>
            <a:off x="-159769" y="268756"/>
            <a:ext cx="4335162" cy="6320488"/>
          </a:xfrm>
          <a:prstGeom prst="rect">
            <a:avLst/>
          </a:prstGeom>
        </p:spPr>
      </p:pic>
      <p:pic>
        <p:nvPicPr>
          <p:cNvPr id="7" name="Picture 6">
            <a:extLst>
              <a:ext uri="{FF2B5EF4-FFF2-40B4-BE49-F238E27FC236}">
                <a16:creationId xmlns:a16="http://schemas.microsoft.com/office/drawing/2014/main" id="{62FF8B3A-E18B-8540-94D4-0853774C0E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07901" y="268756"/>
            <a:ext cx="4776198" cy="6858000"/>
          </a:xfrm>
          <a:prstGeom prst="rect">
            <a:avLst/>
          </a:prstGeom>
        </p:spPr>
      </p:pic>
      <p:pic>
        <p:nvPicPr>
          <p:cNvPr id="13" name="Content Placeholder 4">
            <a:extLst>
              <a:ext uri="{FF2B5EF4-FFF2-40B4-BE49-F238E27FC236}">
                <a16:creationId xmlns:a16="http://schemas.microsoft.com/office/drawing/2014/main" id="{B9C715AC-5989-D442-BBE0-D6B1C3644E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16609" y="268756"/>
            <a:ext cx="4031047" cy="6320488"/>
          </a:xfrm>
          <a:prstGeom prst="rect">
            <a:avLst/>
          </a:prstGeom>
        </p:spPr>
      </p:pic>
    </p:spTree>
    <p:extLst>
      <p:ext uri="{BB962C8B-B14F-4D97-AF65-F5344CB8AC3E}">
        <p14:creationId xmlns:p14="http://schemas.microsoft.com/office/powerpoint/2010/main" val="31710854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EB6FF7-C1E5-9740-9A28-03FF62C120DA}"/>
              </a:ext>
            </a:extLst>
          </p:cNvPr>
          <p:cNvSpPr>
            <a:spLocks noGrp="1"/>
          </p:cNvSpPr>
          <p:nvPr>
            <p:ph type="title"/>
          </p:nvPr>
        </p:nvSpPr>
        <p:spPr>
          <a:xfrm>
            <a:off x="648929" y="629266"/>
            <a:ext cx="3505495" cy="1622321"/>
          </a:xfrm>
          <a:prstGeom prst="ellipse">
            <a:avLst/>
          </a:prstGeom>
        </p:spPr>
        <p:txBody>
          <a:bodyPr>
            <a:normAutofit/>
          </a:bodyPr>
          <a:lstStyle/>
          <a:p>
            <a:pPr>
              <a:defRPr/>
            </a:pPr>
            <a:br>
              <a:rPr lang="en-US" sz="3700" b="1" dirty="0">
                <a:latin typeface="+mn-lt"/>
              </a:rPr>
            </a:br>
            <a:endParaRPr lang="en-US" sz="3700" b="1" dirty="0">
              <a:latin typeface="+mn-lt"/>
            </a:endParaRPr>
          </a:p>
        </p:txBody>
      </p:sp>
      <p:sp>
        <p:nvSpPr>
          <p:cNvPr id="10243" name="Content Placeholder 2">
            <a:extLst>
              <a:ext uri="{FF2B5EF4-FFF2-40B4-BE49-F238E27FC236}">
                <a16:creationId xmlns:a16="http://schemas.microsoft.com/office/drawing/2014/main" id="{5071A320-FF92-624F-8582-EF29B36444D7}"/>
              </a:ext>
            </a:extLst>
          </p:cNvPr>
          <p:cNvSpPr>
            <a:spLocks noGrp="1"/>
          </p:cNvSpPr>
          <p:nvPr>
            <p:ph idx="1"/>
          </p:nvPr>
        </p:nvSpPr>
        <p:spPr>
          <a:xfrm>
            <a:off x="641498" y="2322674"/>
            <a:ext cx="3505494" cy="3785419"/>
          </a:xfrm>
        </p:spPr>
        <p:txBody>
          <a:bodyPr>
            <a:normAutofit/>
          </a:bodyPr>
          <a:lstStyle/>
          <a:p>
            <a:pPr marL="342900" lvl="1" indent="0">
              <a:buFont typeface="Arial" panose="020B0604020202020204" pitchFamily="34" charset="0"/>
              <a:buNone/>
            </a:pPr>
            <a:endParaRPr kumimoji="1" lang="en-US" altLang="en-US" sz="2000" dirty="0"/>
          </a:p>
          <a:p>
            <a:pPr marL="342900" lvl="1" indent="0">
              <a:buFont typeface="Arial" panose="020B0604020202020204" pitchFamily="34" charset="0"/>
              <a:buNone/>
            </a:pPr>
            <a:endParaRPr kumimoji="1" lang="en-US" altLang="en-US" sz="2000" dirty="0"/>
          </a:p>
          <a:p>
            <a:endParaRPr lang="en-US" altLang="en-US" sz="2000" dirty="0"/>
          </a:p>
        </p:txBody>
      </p:sp>
      <p:sp>
        <p:nvSpPr>
          <p:cNvPr id="192" name="Rectangle 191">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3"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20">
            <a:extLst>
              <a:ext uri="{FF2B5EF4-FFF2-40B4-BE49-F238E27FC236}">
                <a16:creationId xmlns:a16="http://schemas.microsoft.com/office/drawing/2014/main" id="{B8815BF7-1341-724B-9E92-9638A731A12F}"/>
              </a:ext>
            </a:extLst>
          </p:cNvPr>
          <p:cNvPicPr>
            <a:picLocks noChangeAspect="1"/>
          </p:cNvPicPr>
          <p:nvPr/>
        </p:nvPicPr>
        <p:blipFill rotWithShape="1">
          <a:blip r:embed="rId2">
            <a:extLst>
              <a:ext uri="{28A0092B-C50C-407E-A947-70E740481C1C}">
                <a14:useLocalDpi xmlns:a14="http://schemas.microsoft.com/office/drawing/2010/main" val="0"/>
              </a:ext>
            </a:extLst>
          </a:blip>
          <a:stretch/>
        </p:blipFill>
        <p:spPr bwMode="auto">
          <a:xfrm>
            <a:off x="6959868" y="579603"/>
            <a:ext cx="2834640" cy="2834640"/>
          </a:xfrm>
          <a:prstGeom prst="rect">
            <a:avLst/>
          </a:prstGeom>
          <a:noFill/>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4" name="TextBox 5">
            <a:extLst>
              <a:ext uri="{FF2B5EF4-FFF2-40B4-BE49-F238E27FC236}">
                <a16:creationId xmlns:a16="http://schemas.microsoft.com/office/drawing/2014/main" id="{45D211B8-AB0D-3A48-A57B-B469D4646DB4}"/>
              </a:ext>
            </a:extLst>
          </p:cNvPr>
          <p:cNvSpPr txBox="1">
            <a:spLocks noChangeArrowheads="1"/>
          </p:cNvSpPr>
          <p:nvPr/>
        </p:nvSpPr>
        <p:spPr bwMode="auto">
          <a:xfrm>
            <a:off x="-481775" y="2956766"/>
            <a:ext cx="5605463" cy="28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spcAft>
                <a:spcPts val="450"/>
              </a:spcAft>
            </a:pPr>
            <a:r>
              <a:rPr lang="en-US" altLang="en-US" sz="1400" b="1" dirty="0">
                <a:solidFill>
                  <a:schemeClr val="tx1">
                    <a:lumMod val="65000"/>
                    <a:lumOff val="35000"/>
                  </a:schemeClr>
                </a:solidFill>
                <a:latin typeface="+mj-lt"/>
              </a:rPr>
              <a:t>Child  Care | Youth Development | Home Care </a:t>
            </a:r>
          </a:p>
          <a:p>
            <a:pPr algn="ctr">
              <a:spcAft>
                <a:spcPts val="450"/>
              </a:spcAft>
            </a:pPr>
            <a:r>
              <a:rPr lang="en-US" altLang="en-US" sz="1400" b="1" dirty="0">
                <a:solidFill>
                  <a:schemeClr val="tx1">
                    <a:lumMod val="65000"/>
                    <a:lumOff val="35000"/>
                  </a:schemeClr>
                </a:solidFill>
                <a:latin typeface="+mj-lt"/>
              </a:rPr>
              <a:t>Healthcare | Older Adults | Behavioral  Health</a:t>
            </a:r>
          </a:p>
          <a:p>
            <a:pPr algn="ctr">
              <a:spcAft>
                <a:spcPts val="450"/>
              </a:spcAft>
            </a:pPr>
            <a:r>
              <a:rPr lang="en-US" altLang="en-US" sz="1400" b="1" dirty="0">
                <a:solidFill>
                  <a:schemeClr val="tx1">
                    <a:lumMod val="65000"/>
                    <a:lumOff val="35000"/>
                  </a:schemeClr>
                </a:solidFill>
                <a:latin typeface="+mj-lt"/>
              </a:rPr>
              <a:t> Substance Misuse |  Hunger, Food Insecurity and Distribution </a:t>
            </a:r>
          </a:p>
          <a:p>
            <a:pPr algn="ctr">
              <a:spcAft>
                <a:spcPts val="450"/>
              </a:spcAft>
            </a:pPr>
            <a:r>
              <a:rPr lang="en-US" altLang="en-US" sz="1400" b="1" dirty="0">
                <a:solidFill>
                  <a:schemeClr val="tx1">
                    <a:lumMod val="65000"/>
                    <a:lumOff val="35000"/>
                  </a:schemeClr>
                </a:solidFill>
                <a:latin typeface="+mj-lt"/>
              </a:rPr>
              <a:t>Advocacy | Housing, Affordable Housing, Homelessness    </a:t>
            </a:r>
          </a:p>
          <a:p>
            <a:pPr algn="ctr">
              <a:spcAft>
                <a:spcPts val="450"/>
              </a:spcAft>
            </a:pPr>
            <a:r>
              <a:rPr lang="en-US" altLang="en-US" sz="1400" b="1" dirty="0">
                <a:solidFill>
                  <a:schemeClr val="tx1">
                    <a:lumMod val="65000"/>
                    <a:lumOff val="35000"/>
                  </a:schemeClr>
                </a:solidFill>
                <a:latin typeface="+mj-lt"/>
              </a:rPr>
              <a:t>Domestic Violence |Immigrant Rights | LGBTQIA</a:t>
            </a:r>
          </a:p>
          <a:p>
            <a:pPr algn="ctr">
              <a:spcAft>
                <a:spcPts val="450"/>
              </a:spcAft>
            </a:pPr>
            <a:r>
              <a:rPr lang="en-US" altLang="en-US" sz="1400" b="1" dirty="0">
                <a:solidFill>
                  <a:schemeClr val="tx1">
                    <a:lumMod val="65000"/>
                    <a:lumOff val="35000"/>
                  </a:schemeClr>
                </a:solidFill>
                <a:latin typeface="+mj-lt"/>
              </a:rPr>
              <a:t>Physical, Intellectual, Developmental Disabilities</a:t>
            </a:r>
          </a:p>
          <a:p>
            <a:pPr algn="ctr">
              <a:spcAft>
                <a:spcPts val="450"/>
              </a:spcAft>
            </a:pPr>
            <a:r>
              <a:rPr lang="en-US" altLang="en-US" sz="1400" b="1" dirty="0">
                <a:solidFill>
                  <a:schemeClr val="tx1">
                    <a:lumMod val="65000"/>
                    <a:lumOff val="35000"/>
                  </a:schemeClr>
                </a:solidFill>
                <a:latin typeface="+mj-lt"/>
              </a:rPr>
              <a:t>Workforce Development | Community Development</a:t>
            </a:r>
          </a:p>
          <a:p>
            <a:pPr algn="ctr">
              <a:spcAft>
                <a:spcPts val="450"/>
              </a:spcAft>
            </a:pPr>
            <a:r>
              <a:rPr lang="en-US" altLang="en-US" sz="1400" b="1" dirty="0">
                <a:solidFill>
                  <a:schemeClr val="tx1">
                    <a:lumMod val="65000"/>
                    <a:lumOff val="35000"/>
                  </a:schemeClr>
                </a:solidFill>
                <a:latin typeface="+mj-lt"/>
              </a:rPr>
              <a:t>Economic Development |  Arts &amp; Culture</a:t>
            </a:r>
          </a:p>
          <a:p>
            <a:pPr algn="ctr">
              <a:spcAft>
                <a:spcPts val="450"/>
              </a:spcAft>
            </a:pPr>
            <a:r>
              <a:rPr lang="en-US" altLang="en-US" sz="1400" b="1" dirty="0">
                <a:solidFill>
                  <a:schemeClr val="tx1">
                    <a:lumMod val="65000"/>
                    <a:lumOff val="35000"/>
                  </a:schemeClr>
                </a:solidFill>
                <a:latin typeface="+mj-lt"/>
              </a:rPr>
              <a:t>Racial Equity |Equity, Diversity &amp; Inclusion</a:t>
            </a:r>
          </a:p>
          <a:p>
            <a:pPr algn="ctr">
              <a:spcAft>
                <a:spcPts val="450"/>
              </a:spcAft>
            </a:pPr>
            <a:r>
              <a:rPr lang="en-US" altLang="en-US" sz="1400" b="1" dirty="0">
                <a:solidFill>
                  <a:schemeClr val="tx1">
                    <a:lumMod val="65000"/>
                    <a:lumOff val="35000"/>
                  </a:schemeClr>
                </a:solidFill>
                <a:latin typeface="+mj-lt"/>
              </a:rPr>
              <a:t>Cancer Care and other Support Groups and Services</a:t>
            </a:r>
          </a:p>
        </p:txBody>
      </p:sp>
      <p:sp>
        <p:nvSpPr>
          <p:cNvPr id="10246" name="TextBox 7">
            <a:extLst>
              <a:ext uri="{FF2B5EF4-FFF2-40B4-BE49-F238E27FC236}">
                <a16:creationId xmlns:a16="http://schemas.microsoft.com/office/drawing/2014/main" id="{DA9EEF3A-F279-A34F-97F3-9125FB8CD682}"/>
              </a:ext>
            </a:extLst>
          </p:cNvPr>
          <p:cNvSpPr txBox="1">
            <a:spLocks noChangeArrowheads="1"/>
          </p:cNvSpPr>
          <p:nvPr/>
        </p:nvSpPr>
        <p:spPr bwMode="auto">
          <a:xfrm>
            <a:off x="-85609" y="954627"/>
            <a:ext cx="4724665" cy="187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en-US" sz="3600" b="1" dirty="0">
                <a:latin typeface="+mj-lt"/>
              </a:rPr>
              <a:t>Our Mission </a:t>
            </a:r>
          </a:p>
          <a:p>
            <a:pPr algn="ctr"/>
            <a:r>
              <a:rPr lang="en-US" altLang="en-US" sz="2000" b="1" dirty="0">
                <a:latin typeface="+mj-lt"/>
              </a:rPr>
              <a:t>To strengthen the </a:t>
            </a:r>
            <a:br>
              <a:rPr lang="en-US" altLang="en-US" sz="2000" b="1" dirty="0">
                <a:latin typeface="+mj-lt"/>
              </a:rPr>
            </a:br>
            <a:r>
              <a:rPr lang="en-US" altLang="en-US" sz="2000" b="1" dirty="0">
                <a:latin typeface="+mj-lt"/>
              </a:rPr>
              <a:t>visibility, capacity and impact </a:t>
            </a:r>
            <a:br>
              <a:rPr lang="en-US" altLang="en-US" sz="2000" b="1" dirty="0">
                <a:latin typeface="+mj-lt"/>
              </a:rPr>
            </a:br>
            <a:r>
              <a:rPr lang="en-US" altLang="en-US" sz="2000" b="1" dirty="0">
                <a:latin typeface="+mj-lt"/>
              </a:rPr>
              <a:t>of the nonprofit sector in Westchester</a:t>
            </a:r>
          </a:p>
          <a:p>
            <a:pPr algn="ctr">
              <a:spcAft>
                <a:spcPts val="600"/>
              </a:spcAft>
            </a:pPr>
            <a:endParaRPr lang="en-US" altLang="en-US" sz="2000" b="1" dirty="0">
              <a:solidFill>
                <a:schemeClr val="accent1"/>
              </a:solidFill>
            </a:endParaRPr>
          </a:p>
        </p:txBody>
      </p:sp>
      <p:sp>
        <p:nvSpPr>
          <p:cNvPr id="10247" name="TextBox 8">
            <a:extLst>
              <a:ext uri="{FF2B5EF4-FFF2-40B4-BE49-F238E27FC236}">
                <a16:creationId xmlns:a16="http://schemas.microsoft.com/office/drawing/2014/main" id="{62AE5D87-BD95-E540-9CF4-C46F41EE6EFC}"/>
              </a:ext>
            </a:extLst>
          </p:cNvPr>
          <p:cNvSpPr txBox="1">
            <a:spLocks noChangeArrowheads="1"/>
          </p:cNvSpPr>
          <p:nvPr/>
        </p:nvSpPr>
        <p:spPr bwMode="auto">
          <a:xfrm>
            <a:off x="5265144" y="3306969"/>
            <a:ext cx="644264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en-US" dirty="0">
                <a:solidFill>
                  <a:schemeClr val="tx1">
                    <a:lumMod val="65000"/>
                    <a:lumOff val="35000"/>
                  </a:schemeClr>
                </a:solidFill>
                <a:latin typeface="+mj-lt"/>
              </a:rPr>
              <a:t>Westchester’s Only Business Membership Organization </a:t>
            </a:r>
          </a:p>
          <a:p>
            <a:pPr algn="ctr"/>
            <a:r>
              <a:rPr lang="en-US" altLang="en-US" dirty="0">
                <a:solidFill>
                  <a:schemeClr val="tx1">
                    <a:lumMod val="65000"/>
                    <a:lumOff val="35000"/>
                  </a:schemeClr>
                </a:solidFill>
                <a:latin typeface="+mj-lt"/>
              </a:rPr>
              <a:t>Solely Dedicated to Advancing the Needs of </a:t>
            </a:r>
          </a:p>
          <a:p>
            <a:pPr algn="ctr"/>
            <a:r>
              <a:rPr lang="en-US" altLang="en-US" dirty="0">
                <a:solidFill>
                  <a:schemeClr val="tx1">
                    <a:lumMod val="65000"/>
                    <a:lumOff val="35000"/>
                  </a:schemeClr>
                </a:solidFill>
                <a:latin typeface="+mj-lt"/>
              </a:rPr>
              <a:t>Westchester’s Nonprofit Sector, </a:t>
            </a:r>
          </a:p>
          <a:p>
            <a:pPr algn="ctr"/>
            <a:r>
              <a:rPr lang="en-US" altLang="en-US" dirty="0">
                <a:solidFill>
                  <a:schemeClr val="tx1">
                    <a:lumMod val="65000"/>
                    <a:lumOff val="35000"/>
                  </a:schemeClr>
                </a:solidFill>
                <a:latin typeface="+mj-lt"/>
              </a:rPr>
              <a:t>the People We Serve and the Nonprofit Workforce.</a:t>
            </a:r>
          </a:p>
        </p:txBody>
      </p:sp>
      <p:sp>
        <p:nvSpPr>
          <p:cNvPr id="3" name="TextBox 2">
            <a:extLst>
              <a:ext uri="{FF2B5EF4-FFF2-40B4-BE49-F238E27FC236}">
                <a16:creationId xmlns:a16="http://schemas.microsoft.com/office/drawing/2014/main" id="{5671858D-4EF5-0E42-A66B-862993A6AEC6}"/>
              </a:ext>
            </a:extLst>
          </p:cNvPr>
          <p:cNvSpPr txBox="1"/>
          <p:nvPr/>
        </p:nvSpPr>
        <p:spPr>
          <a:xfrm>
            <a:off x="7069422" y="5442062"/>
            <a:ext cx="2692212" cy="400110"/>
          </a:xfrm>
          <a:prstGeom prst="rect">
            <a:avLst/>
          </a:prstGeom>
          <a:noFill/>
        </p:spPr>
        <p:txBody>
          <a:bodyPr wrap="none" rtlCol="0">
            <a:spAutoFit/>
          </a:bodyPr>
          <a:lstStyle/>
          <a:p>
            <a:pPr algn="ctr">
              <a:spcAft>
                <a:spcPts val="600"/>
              </a:spcAft>
            </a:pPr>
            <a:r>
              <a:rPr lang="en-US" altLang="en-US" sz="2000" dirty="0">
                <a:latin typeface="+mj-lt"/>
              </a:rPr>
              <a:t>www.npwestchester.org</a:t>
            </a:r>
            <a:endParaRPr lang="en-US" sz="2000" dirty="0">
              <a:latin typeface="+mj-lt"/>
            </a:endParaRPr>
          </a:p>
        </p:txBody>
      </p:sp>
      <p:sp>
        <p:nvSpPr>
          <p:cNvPr id="4" name="TextBox 3">
            <a:extLst>
              <a:ext uri="{FF2B5EF4-FFF2-40B4-BE49-F238E27FC236}">
                <a16:creationId xmlns:a16="http://schemas.microsoft.com/office/drawing/2014/main" id="{B0E67FE6-651A-904F-A582-8852445C004B}"/>
              </a:ext>
            </a:extLst>
          </p:cNvPr>
          <p:cNvSpPr txBox="1"/>
          <p:nvPr/>
        </p:nvSpPr>
        <p:spPr>
          <a:xfrm>
            <a:off x="4797911" y="1893346"/>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40412295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AC7A94-3CEF-BE46-836E-F2F4645D2377}"/>
              </a:ext>
            </a:extLst>
          </p:cNvPr>
          <p:cNvSpPr>
            <a:spLocks noGrp="1"/>
          </p:cNvSpPr>
          <p:nvPr>
            <p:ph type="title"/>
          </p:nvPr>
        </p:nvSpPr>
        <p:spPr>
          <a:xfrm>
            <a:off x="761082" y="409192"/>
            <a:ext cx="10515600" cy="1325563"/>
          </a:xfrm>
        </p:spPr>
        <p:txBody>
          <a:bodyPr/>
          <a:lstStyle/>
          <a:p>
            <a:pPr algn="ctr"/>
            <a:r>
              <a:rPr lang="en-US" b="1" dirty="0">
                <a:solidFill>
                  <a:schemeClr val="tx1">
                    <a:lumMod val="65000"/>
                    <a:lumOff val="35000"/>
                  </a:schemeClr>
                </a:solidFill>
              </a:rPr>
              <a:t>WESTCHESTER CHILDREN’S ASSOCIATION</a:t>
            </a:r>
          </a:p>
        </p:txBody>
      </p:sp>
      <p:sp>
        <p:nvSpPr>
          <p:cNvPr id="3" name="Content Placeholder 2">
            <a:extLst>
              <a:ext uri="{FF2B5EF4-FFF2-40B4-BE49-F238E27FC236}">
                <a16:creationId xmlns:a16="http://schemas.microsoft.com/office/drawing/2014/main" id="{B5F02D11-AB7E-564A-B8EC-CFEB299DD315}"/>
              </a:ext>
            </a:extLst>
          </p:cNvPr>
          <p:cNvSpPr>
            <a:spLocks noGrp="1"/>
          </p:cNvSpPr>
          <p:nvPr>
            <p:ph idx="1"/>
          </p:nvPr>
        </p:nvSpPr>
        <p:spPr>
          <a:xfrm>
            <a:off x="606846" y="1734755"/>
            <a:ext cx="10515600" cy="4351338"/>
          </a:xfrm>
        </p:spPr>
        <p:txBody>
          <a:bodyPr>
            <a:normAutofit fontScale="92500" lnSpcReduction="10000"/>
          </a:bodyPr>
          <a:lstStyle/>
          <a:p>
            <a:r>
              <a:rPr lang="en-US" b="1" dirty="0"/>
              <a:t>Pass the Child Poverty Reduction Act (S.2755/A.1160)</a:t>
            </a:r>
            <a:r>
              <a:rPr lang="en-US" dirty="0"/>
              <a:t> </a:t>
            </a:r>
          </a:p>
          <a:p>
            <a:r>
              <a:rPr lang="en-US" dirty="0"/>
              <a:t>Ensure all students and families have appropriate access to </a:t>
            </a:r>
            <a:r>
              <a:rPr lang="en-US" b="1" dirty="0"/>
              <a:t>remote learning </a:t>
            </a:r>
            <a:r>
              <a:rPr lang="en-US" dirty="0"/>
              <a:t>tools, trainings and resources </a:t>
            </a:r>
          </a:p>
          <a:p>
            <a:r>
              <a:rPr lang="en-US" dirty="0"/>
              <a:t>Support a broader </a:t>
            </a:r>
            <a:r>
              <a:rPr lang="en-US" b="1" dirty="0"/>
              <a:t>youth justice</a:t>
            </a:r>
            <a:r>
              <a:rPr lang="en-US" dirty="0"/>
              <a:t> agenda </a:t>
            </a:r>
          </a:p>
          <a:p>
            <a:r>
              <a:rPr lang="en-US" dirty="0"/>
              <a:t>Pass the </a:t>
            </a:r>
            <a:r>
              <a:rPr lang="en-US" b="1" dirty="0"/>
              <a:t>Solutions Not Suspensions</a:t>
            </a:r>
            <a:r>
              <a:rPr lang="en-US" dirty="0"/>
              <a:t> Act and curb the serious racial inequities of school discipline </a:t>
            </a:r>
          </a:p>
          <a:p>
            <a:r>
              <a:rPr lang="en-US" dirty="0"/>
              <a:t>Expand maternal, infant, and early childhood </a:t>
            </a:r>
            <a:r>
              <a:rPr lang="en-US" b="1" dirty="0"/>
              <a:t>home visiting</a:t>
            </a:r>
            <a:r>
              <a:rPr lang="en-US" dirty="0"/>
              <a:t> (MIECHV) </a:t>
            </a:r>
          </a:p>
          <a:p>
            <a:r>
              <a:rPr lang="en-US" dirty="0"/>
              <a:t>Restore and maintain </a:t>
            </a:r>
            <a:r>
              <a:rPr lang="en-US" b="1" dirty="0"/>
              <a:t>childcare</a:t>
            </a:r>
            <a:r>
              <a:rPr lang="en-US" dirty="0"/>
              <a:t>, </a:t>
            </a:r>
            <a:r>
              <a:rPr lang="en-US" b="1" dirty="0"/>
              <a:t>afterschool</a:t>
            </a:r>
            <a:r>
              <a:rPr lang="en-US" dirty="0"/>
              <a:t>, and </a:t>
            </a:r>
            <a:r>
              <a:rPr lang="en-US" b="1" dirty="0"/>
              <a:t>youth development</a:t>
            </a:r>
            <a:r>
              <a:rPr lang="en-US" dirty="0"/>
              <a:t> funding </a:t>
            </a:r>
          </a:p>
          <a:p>
            <a:r>
              <a:rPr lang="en-US" dirty="0"/>
              <a:t>Improve supports for family-based </a:t>
            </a:r>
            <a:r>
              <a:rPr lang="en-US" b="1" dirty="0"/>
              <a:t>foster care</a:t>
            </a:r>
            <a:r>
              <a:rPr lang="en-US" dirty="0"/>
              <a:t> and for youth aging out of care </a:t>
            </a:r>
          </a:p>
          <a:p>
            <a:endParaRPr lang="en-US" dirty="0"/>
          </a:p>
        </p:txBody>
      </p:sp>
    </p:spTree>
    <p:extLst>
      <p:ext uri="{BB962C8B-B14F-4D97-AF65-F5344CB8AC3E}">
        <p14:creationId xmlns:p14="http://schemas.microsoft.com/office/powerpoint/2010/main" val="24351360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05F9C-9A7F-9B44-A3D2-5F325ACBB94E}"/>
              </a:ext>
            </a:extLst>
          </p:cNvPr>
          <p:cNvSpPr>
            <a:spLocks noGrp="1"/>
          </p:cNvSpPr>
          <p:nvPr>
            <p:ph type="title"/>
          </p:nvPr>
        </p:nvSpPr>
        <p:spPr/>
        <p:txBody>
          <a:bodyPr/>
          <a:lstStyle/>
          <a:p>
            <a:pPr algn="ctr"/>
            <a:r>
              <a:rPr lang="en-US" b="1" dirty="0">
                <a:solidFill>
                  <a:schemeClr val="tx1">
                    <a:lumMod val="65000"/>
                    <a:lumOff val="35000"/>
                  </a:schemeClr>
                </a:solidFill>
              </a:rPr>
              <a:t>CHILD CARE COUNCIL OF WESTCHESTER</a:t>
            </a:r>
          </a:p>
        </p:txBody>
      </p:sp>
      <p:sp>
        <p:nvSpPr>
          <p:cNvPr id="3" name="Content Placeholder 2">
            <a:extLst>
              <a:ext uri="{FF2B5EF4-FFF2-40B4-BE49-F238E27FC236}">
                <a16:creationId xmlns:a16="http://schemas.microsoft.com/office/drawing/2014/main" id="{F075CCA0-94B7-CB4B-812C-DEF6946FA9A1}"/>
              </a:ext>
            </a:extLst>
          </p:cNvPr>
          <p:cNvSpPr>
            <a:spLocks noGrp="1"/>
          </p:cNvSpPr>
          <p:nvPr>
            <p:ph idx="1"/>
          </p:nvPr>
        </p:nvSpPr>
        <p:spPr>
          <a:xfrm>
            <a:off x="198304" y="1814607"/>
            <a:ext cx="11611778" cy="4828563"/>
          </a:xfrm>
        </p:spPr>
        <p:txBody>
          <a:bodyPr>
            <a:normAutofit fontScale="55000" lnSpcReduction="20000"/>
          </a:bodyPr>
          <a:lstStyle/>
          <a:p>
            <a:r>
              <a:rPr lang="en-US" sz="3800" dirty="0"/>
              <a:t>Significant child care relief – an estimated nearly $450 million – is on its way to New York. </a:t>
            </a:r>
          </a:p>
          <a:p>
            <a:endParaRPr lang="en-US" sz="3800" dirty="0"/>
          </a:p>
          <a:p>
            <a:pPr marL="0" indent="0">
              <a:buNone/>
            </a:pPr>
            <a:endParaRPr lang="en-US" sz="3800" dirty="0"/>
          </a:p>
          <a:p>
            <a:r>
              <a:rPr lang="en-US" sz="3800" dirty="0"/>
              <a:t>But in order to ensure children and parents have reliable child care, and essential child care providers can continue to provide safe, quality care to young children, we need to improve the distribution of funds.</a:t>
            </a:r>
          </a:p>
          <a:p>
            <a:pPr marL="0" indent="0">
              <a:buNone/>
            </a:pPr>
            <a:r>
              <a:rPr lang="en-US" sz="3800" dirty="0"/>
              <a:t> </a:t>
            </a:r>
          </a:p>
          <a:p>
            <a:pPr marL="0" indent="0">
              <a:buNone/>
            </a:pPr>
            <a:endParaRPr lang="en-US" sz="3800" dirty="0"/>
          </a:p>
          <a:p>
            <a:r>
              <a:rPr lang="en-US" sz="3800" i="1" dirty="0"/>
              <a:t>“It is critical that the new funding be deployed swiftly and with a more comprehensive and integrated strategy than was realized with CARES, one that is sensitive to both statewide imperatives as well as local needs and capacities. Along with many statewide advocates, we believe the best way to accomplish this is for OCFS to rely on its existing child care subsidy system structure and grant these funds to the 58 Social Services Districts in the state. Specifically, OCFS should require counties to declare an intention to spend the funds on the child care system in their communities within certain parameters, and explicitly indicate the purposes the funds will be used for. Then OCFS should quickly distribute the funds proportionally using the existing subsidy allocations as a model.”</a:t>
            </a:r>
            <a:endParaRPr lang="en-US" sz="3800" dirty="0"/>
          </a:p>
          <a:p>
            <a:pPr marL="0" indent="0">
              <a:buNone/>
            </a:pPr>
            <a:r>
              <a:rPr lang="en-US" sz="3800" dirty="0"/>
              <a:t> </a:t>
            </a:r>
          </a:p>
          <a:p>
            <a:endParaRPr lang="en-US" dirty="0"/>
          </a:p>
        </p:txBody>
      </p:sp>
    </p:spTree>
    <p:extLst>
      <p:ext uri="{BB962C8B-B14F-4D97-AF65-F5344CB8AC3E}">
        <p14:creationId xmlns:p14="http://schemas.microsoft.com/office/powerpoint/2010/main" val="22394203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EDDC189-DC66-D245-BDD1-698D43D2F98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84706" y="1167504"/>
            <a:ext cx="4888132" cy="5394960"/>
          </a:xfrm>
        </p:spPr>
      </p:pic>
      <p:pic>
        <p:nvPicPr>
          <p:cNvPr id="8" name="Picture 7">
            <a:extLst>
              <a:ext uri="{FF2B5EF4-FFF2-40B4-BE49-F238E27FC236}">
                <a16:creationId xmlns:a16="http://schemas.microsoft.com/office/drawing/2014/main" id="{2C9E823B-BF9B-B648-8F92-92F00C5354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94299" y="1381262"/>
            <a:ext cx="6005944" cy="7772400"/>
          </a:xfrm>
          <a:prstGeom prst="rect">
            <a:avLst/>
          </a:prstGeom>
        </p:spPr>
      </p:pic>
    </p:spTree>
    <p:extLst>
      <p:ext uri="{BB962C8B-B14F-4D97-AF65-F5344CB8AC3E}">
        <p14:creationId xmlns:p14="http://schemas.microsoft.com/office/powerpoint/2010/main" val="37129251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47225975-71AA-8247-AF2A-817B7D3BCA00}"/>
              </a:ext>
            </a:extLst>
          </p:cNvPr>
          <p:cNvPicPr>
            <a:picLocks noGrp="1" noChangeAspect="1"/>
          </p:cNvPicPr>
          <p:nvPr>
            <p:ph idx="1"/>
          </p:nvPr>
        </p:nvPicPr>
        <p:blipFill>
          <a:blip r:embed="rId2"/>
          <a:stretch>
            <a:fillRect/>
          </a:stretch>
        </p:blipFill>
        <p:spPr>
          <a:xfrm>
            <a:off x="3028014" y="371007"/>
            <a:ext cx="5876143" cy="6115986"/>
          </a:xfrm>
          <a:prstGeom prst="rect">
            <a:avLst/>
          </a:prstGeom>
          <a:ln w="76200">
            <a:solidFill>
              <a:schemeClr val="tx1"/>
            </a:solidFill>
          </a:ln>
        </p:spPr>
      </p:pic>
    </p:spTree>
    <p:extLst>
      <p:ext uri="{BB962C8B-B14F-4D97-AF65-F5344CB8AC3E}">
        <p14:creationId xmlns:p14="http://schemas.microsoft.com/office/powerpoint/2010/main" val="17844513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F338B6-4B7D-1B4C-9DBF-216776EDB20E}"/>
              </a:ext>
            </a:extLst>
          </p:cNvPr>
          <p:cNvSpPr>
            <a:spLocks noGrp="1"/>
          </p:cNvSpPr>
          <p:nvPr>
            <p:ph type="title"/>
          </p:nvPr>
        </p:nvSpPr>
        <p:spPr/>
        <p:txBody>
          <a:bodyPr>
            <a:normAutofit/>
          </a:bodyPr>
          <a:lstStyle/>
          <a:p>
            <a:pPr algn="ctr"/>
            <a:r>
              <a:rPr lang="en-US" sz="5400" b="1" dirty="0">
                <a:solidFill>
                  <a:schemeClr val="tx1">
                    <a:lumMod val="65000"/>
                    <a:lumOff val="35000"/>
                  </a:schemeClr>
                </a:solidFill>
              </a:rPr>
              <a:t>CATHOLIC CHARITIES</a:t>
            </a:r>
          </a:p>
        </p:txBody>
      </p:sp>
      <p:pic>
        <p:nvPicPr>
          <p:cNvPr id="4" name="Content Placeholder 3">
            <a:extLst>
              <a:ext uri="{FF2B5EF4-FFF2-40B4-BE49-F238E27FC236}">
                <a16:creationId xmlns:a16="http://schemas.microsoft.com/office/drawing/2014/main" id="{8856B7C7-109D-9343-B542-FA149BC24E37}"/>
              </a:ext>
            </a:extLst>
          </p:cNvPr>
          <p:cNvPicPr>
            <a:picLocks noGrp="1" noChangeAspect="1"/>
          </p:cNvPicPr>
          <p:nvPr>
            <p:ph idx="1"/>
          </p:nvPr>
        </p:nvPicPr>
        <p:blipFill>
          <a:blip r:embed="rId2"/>
          <a:stretch>
            <a:fillRect/>
          </a:stretch>
        </p:blipFill>
        <p:spPr>
          <a:xfrm>
            <a:off x="1134737" y="1561090"/>
            <a:ext cx="4556659" cy="5206704"/>
          </a:xfrm>
          <a:prstGeom prst="rect">
            <a:avLst/>
          </a:prstGeom>
        </p:spPr>
      </p:pic>
      <p:pic>
        <p:nvPicPr>
          <p:cNvPr id="7" name="Picture 6">
            <a:extLst>
              <a:ext uri="{FF2B5EF4-FFF2-40B4-BE49-F238E27FC236}">
                <a16:creationId xmlns:a16="http://schemas.microsoft.com/office/drawing/2014/main" id="{C089B4F7-AE67-4B4E-8E16-A4215756A3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8038" y="1561090"/>
            <a:ext cx="4556658" cy="5206704"/>
          </a:xfrm>
          <a:prstGeom prst="rect">
            <a:avLst/>
          </a:prstGeom>
        </p:spPr>
      </p:pic>
    </p:spTree>
    <p:extLst>
      <p:ext uri="{BB962C8B-B14F-4D97-AF65-F5344CB8AC3E}">
        <p14:creationId xmlns:p14="http://schemas.microsoft.com/office/powerpoint/2010/main" val="15377120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4D1BD4-6109-2D47-BF57-59D5BEBE10AD}"/>
              </a:ext>
            </a:extLst>
          </p:cNvPr>
          <p:cNvSpPr>
            <a:spLocks noGrp="1"/>
          </p:cNvSpPr>
          <p:nvPr>
            <p:ph type="title"/>
          </p:nvPr>
        </p:nvSpPr>
        <p:spPr/>
        <p:txBody>
          <a:bodyPr>
            <a:normAutofit/>
          </a:bodyPr>
          <a:lstStyle/>
          <a:p>
            <a:pPr algn="ctr"/>
            <a:r>
              <a:rPr lang="en-US" sz="5400" b="1" dirty="0">
                <a:solidFill>
                  <a:schemeClr val="tx1">
                    <a:lumMod val="65000"/>
                    <a:lumOff val="35000"/>
                  </a:schemeClr>
                </a:solidFill>
              </a:rPr>
              <a:t>CATHOLIC CHARITIES</a:t>
            </a:r>
            <a:endParaRPr lang="en-US" sz="5400" dirty="0"/>
          </a:p>
        </p:txBody>
      </p:sp>
      <p:pic>
        <p:nvPicPr>
          <p:cNvPr id="5" name="Content Placeholder 4">
            <a:extLst>
              <a:ext uri="{FF2B5EF4-FFF2-40B4-BE49-F238E27FC236}">
                <a16:creationId xmlns:a16="http://schemas.microsoft.com/office/drawing/2014/main" id="{7A53C842-093A-C945-BC4C-26C4241CD04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815598"/>
            <a:ext cx="3603566" cy="4663440"/>
          </a:xfrm>
        </p:spPr>
      </p:pic>
      <p:pic>
        <p:nvPicPr>
          <p:cNvPr id="8" name="Picture 7">
            <a:extLst>
              <a:ext uri="{FF2B5EF4-FFF2-40B4-BE49-F238E27FC236}">
                <a16:creationId xmlns:a16="http://schemas.microsoft.com/office/drawing/2014/main" id="{3B8056D1-134C-7541-8D84-054876EDBB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51068" y="1934712"/>
            <a:ext cx="3886204" cy="5029200"/>
          </a:xfrm>
          <a:prstGeom prst="rect">
            <a:avLst/>
          </a:prstGeom>
        </p:spPr>
      </p:pic>
      <p:pic>
        <p:nvPicPr>
          <p:cNvPr id="11" name="Picture 10">
            <a:extLst>
              <a:ext uri="{FF2B5EF4-FFF2-40B4-BE49-F238E27FC236}">
                <a16:creationId xmlns:a16="http://schemas.microsoft.com/office/drawing/2014/main" id="{489AA382-9762-7146-82A4-2A8E94EB7F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67701" y="1934712"/>
            <a:ext cx="3815546" cy="4937760"/>
          </a:xfrm>
          <a:prstGeom prst="rect">
            <a:avLst/>
          </a:prstGeom>
        </p:spPr>
      </p:pic>
      <p:pic>
        <p:nvPicPr>
          <p:cNvPr id="14" name="Picture 13">
            <a:extLst>
              <a:ext uri="{FF2B5EF4-FFF2-40B4-BE49-F238E27FC236}">
                <a16:creationId xmlns:a16="http://schemas.microsoft.com/office/drawing/2014/main" id="{AC42402F-1274-2C45-A7E1-A996C10E1B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49146" y="2014033"/>
            <a:ext cx="2826334" cy="3657600"/>
          </a:xfrm>
          <a:prstGeom prst="rect">
            <a:avLst/>
          </a:prstGeom>
        </p:spPr>
      </p:pic>
    </p:spTree>
    <p:extLst>
      <p:ext uri="{BB962C8B-B14F-4D97-AF65-F5344CB8AC3E}">
        <p14:creationId xmlns:p14="http://schemas.microsoft.com/office/powerpoint/2010/main" val="20515239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D14E5A02-D455-E54B-86E5-48ED2A22BAA8}"/>
              </a:ext>
            </a:extLst>
          </p:cNvPr>
          <p:cNvPicPr>
            <a:picLocks noGrp="1" noChangeAspect="1"/>
          </p:cNvPicPr>
          <p:nvPr>
            <p:ph idx="1"/>
          </p:nvPr>
        </p:nvPicPr>
        <p:blipFill>
          <a:blip r:embed="rId2"/>
          <a:stretch>
            <a:fillRect/>
          </a:stretch>
        </p:blipFill>
        <p:spPr>
          <a:xfrm>
            <a:off x="3084722" y="182880"/>
            <a:ext cx="5750805" cy="6492240"/>
          </a:xfrm>
          <a:prstGeom prst="rect">
            <a:avLst/>
          </a:prstGeom>
          <a:ln w="38100">
            <a:solidFill>
              <a:srgbClr val="0070C0"/>
            </a:solidFill>
          </a:ln>
        </p:spPr>
      </p:pic>
    </p:spTree>
    <p:extLst>
      <p:ext uri="{BB962C8B-B14F-4D97-AF65-F5344CB8AC3E}">
        <p14:creationId xmlns:p14="http://schemas.microsoft.com/office/powerpoint/2010/main" val="21563765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9B72983A-F3B4-4A4C-BB9E-B9BC0A53D4E5}"/>
              </a:ext>
            </a:extLst>
          </p:cNvPr>
          <p:cNvPicPr>
            <a:picLocks noGrp="1" noChangeAspect="1"/>
          </p:cNvPicPr>
          <p:nvPr>
            <p:ph idx="1"/>
          </p:nvPr>
        </p:nvPicPr>
        <p:blipFill>
          <a:blip r:embed="rId2"/>
          <a:stretch>
            <a:fillRect/>
          </a:stretch>
        </p:blipFill>
        <p:spPr>
          <a:xfrm>
            <a:off x="3581400" y="174809"/>
            <a:ext cx="5029200" cy="6508382"/>
          </a:xfrm>
          <a:prstGeom prst="rect">
            <a:avLst/>
          </a:prstGeom>
        </p:spPr>
      </p:pic>
    </p:spTree>
    <p:extLst>
      <p:ext uri="{BB962C8B-B14F-4D97-AF65-F5344CB8AC3E}">
        <p14:creationId xmlns:p14="http://schemas.microsoft.com/office/powerpoint/2010/main" val="1420562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0" name="Down Arrow 7">
            <a:extLst>
              <a:ext uri="{FF2B5EF4-FFF2-40B4-BE49-F238E27FC236}">
                <a16:creationId xmlns:a16="http://schemas.microsoft.com/office/drawing/2014/main" id="{73DE2CFE-42F2-48F0-8706-5264E012B1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5662795" y="-3745097"/>
            <a:ext cx="1354979" cy="10750169"/>
          </a:xfrm>
          <a:prstGeom prst="downArrow">
            <a:avLst>
              <a:gd name="adj1" fmla="val 100000"/>
              <a:gd name="adj2" fmla="val 22582"/>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FEB6FF7-C1E5-9740-9A28-03FF62C120DA}"/>
              </a:ext>
            </a:extLst>
          </p:cNvPr>
          <p:cNvSpPr>
            <a:spLocks noGrp="1"/>
          </p:cNvSpPr>
          <p:nvPr>
            <p:ph type="title"/>
          </p:nvPr>
        </p:nvSpPr>
        <p:spPr>
          <a:xfrm>
            <a:off x="1286932" y="1204109"/>
            <a:ext cx="10023398" cy="857894"/>
          </a:xfrm>
          <a:prstGeom prst="ellipse">
            <a:avLst/>
          </a:prstGeom>
        </p:spPr>
        <p:txBody>
          <a:bodyPr>
            <a:normAutofit/>
          </a:bodyPr>
          <a:lstStyle/>
          <a:p>
            <a:pPr>
              <a:defRPr/>
            </a:pPr>
            <a:br>
              <a:rPr lang="en-US" sz="1600" b="1" dirty="0">
                <a:solidFill>
                  <a:srgbClr val="FFFFFF"/>
                </a:solidFill>
                <a:latin typeface="+mn-lt"/>
              </a:rPr>
            </a:br>
            <a:endParaRPr lang="en-US" sz="1600" b="1" dirty="0">
              <a:solidFill>
                <a:srgbClr val="FFFFFF"/>
              </a:solidFill>
              <a:latin typeface="+mn-lt"/>
            </a:endParaRPr>
          </a:p>
        </p:txBody>
      </p:sp>
      <p:sp>
        <p:nvSpPr>
          <p:cNvPr id="10243" name="Content Placeholder 2">
            <a:extLst>
              <a:ext uri="{FF2B5EF4-FFF2-40B4-BE49-F238E27FC236}">
                <a16:creationId xmlns:a16="http://schemas.microsoft.com/office/drawing/2014/main" id="{5071A320-FF92-624F-8582-EF29B36444D7}"/>
              </a:ext>
            </a:extLst>
          </p:cNvPr>
          <p:cNvSpPr>
            <a:spLocks noGrp="1"/>
          </p:cNvSpPr>
          <p:nvPr>
            <p:ph idx="1"/>
          </p:nvPr>
        </p:nvSpPr>
        <p:spPr>
          <a:xfrm>
            <a:off x="1286930" y="2962451"/>
            <a:ext cx="4052499" cy="2820012"/>
          </a:xfrm>
        </p:spPr>
        <p:txBody>
          <a:bodyPr>
            <a:normAutofit/>
          </a:bodyPr>
          <a:lstStyle/>
          <a:p>
            <a:pPr marL="342900" lvl="1" indent="0">
              <a:buFont typeface="Arial" panose="020B0604020202020204" pitchFamily="34" charset="0"/>
              <a:buNone/>
            </a:pPr>
            <a:endParaRPr kumimoji="1" lang="en-US" altLang="en-US" sz="1800" dirty="0"/>
          </a:p>
          <a:p>
            <a:pPr marL="342900" lvl="1" indent="0">
              <a:buFont typeface="Arial" panose="020B0604020202020204" pitchFamily="34" charset="0"/>
              <a:buNone/>
            </a:pPr>
            <a:endParaRPr kumimoji="1" lang="en-US" altLang="en-US" sz="1800" dirty="0"/>
          </a:p>
          <a:p>
            <a:endParaRPr lang="en-US" altLang="en-US" sz="1800" dirty="0"/>
          </a:p>
        </p:txBody>
      </p:sp>
      <p:pic>
        <p:nvPicPr>
          <p:cNvPr id="1026" name="Picture 2">
            <a:extLst>
              <a:ext uri="{FF2B5EF4-FFF2-40B4-BE49-F238E27FC236}">
                <a16:creationId xmlns:a16="http://schemas.microsoft.com/office/drawing/2014/main" id="{F9D76EC1-D45A-A84D-B522-611FC6F102EE}"/>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060047" y="5402583"/>
            <a:ext cx="2948418" cy="100584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0">
            <a:extLst>
              <a:ext uri="{FF2B5EF4-FFF2-40B4-BE49-F238E27FC236}">
                <a16:creationId xmlns:a16="http://schemas.microsoft.com/office/drawing/2014/main" id="{B8815BF7-1341-724B-9E92-9638A731A12F}"/>
              </a:ext>
            </a:extLst>
          </p:cNvPr>
          <p:cNvPicPr>
            <a:picLocks noChangeAspect="1"/>
          </p:cNvPicPr>
          <p:nvPr/>
        </p:nvPicPr>
        <p:blipFill rotWithShape="1">
          <a:blip r:embed="rId3">
            <a:extLst>
              <a:ext uri="{28A0092B-C50C-407E-A947-70E740481C1C}">
                <a14:useLocalDpi xmlns:a14="http://schemas.microsoft.com/office/drawing/2010/main" val="0"/>
              </a:ext>
            </a:extLst>
          </a:blip>
          <a:stretch/>
        </p:blipFill>
        <p:spPr bwMode="auto">
          <a:xfrm>
            <a:off x="11135543" y="5852160"/>
            <a:ext cx="1005840" cy="100584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7" name="TextBox 8">
            <a:extLst>
              <a:ext uri="{FF2B5EF4-FFF2-40B4-BE49-F238E27FC236}">
                <a16:creationId xmlns:a16="http://schemas.microsoft.com/office/drawing/2014/main" id="{62AE5D87-BD95-E540-9CF4-C46F41EE6EFC}"/>
              </a:ext>
            </a:extLst>
          </p:cNvPr>
          <p:cNvSpPr txBox="1">
            <a:spLocks noChangeArrowheads="1"/>
          </p:cNvSpPr>
          <p:nvPr/>
        </p:nvSpPr>
        <p:spPr bwMode="auto">
          <a:xfrm>
            <a:off x="926039" y="1001839"/>
            <a:ext cx="10332720" cy="1723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spcAft>
                <a:spcPts val="600"/>
              </a:spcAft>
            </a:pPr>
            <a:r>
              <a:rPr lang="en-US" sz="4800" b="1" dirty="0">
                <a:solidFill>
                  <a:schemeClr val="bg1"/>
                </a:solidFill>
                <a:latin typeface="+mj-lt"/>
              </a:rPr>
              <a:t>Fiscal Year 2022 NY State Budget Analysis </a:t>
            </a:r>
          </a:p>
          <a:p>
            <a:pPr algn="ctr">
              <a:spcAft>
                <a:spcPts val="600"/>
              </a:spcAft>
            </a:pPr>
            <a:r>
              <a:rPr lang="en-US" sz="2400" b="1" dirty="0">
                <a:solidFill>
                  <a:schemeClr val="bg1"/>
                </a:solidFill>
                <a:latin typeface="+mj-lt"/>
              </a:rPr>
              <a:t>9:00 AM – 10:00 AM </a:t>
            </a:r>
          </a:p>
          <a:p>
            <a:pPr algn="ctr">
              <a:spcAft>
                <a:spcPts val="600"/>
              </a:spcAft>
            </a:pPr>
            <a:endParaRPr lang="en-US" altLang="en-US" sz="2400" dirty="0">
              <a:solidFill>
                <a:schemeClr val="bg1"/>
              </a:solidFill>
              <a:latin typeface="+mj-lt"/>
            </a:endParaRPr>
          </a:p>
        </p:txBody>
      </p:sp>
      <p:sp>
        <p:nvSpPr>
          <p:cNvPr id="4" name="TextBox 3">
            <a:extLst>
              <a:ext uri="{FF2B5EF4-FFF2-40B4-BE49-F238E27FC236}">
                <a16:creationId xmlns:a16="http://schemas.microsoft.com/office/drawing/2014/main" id="{B0E67FE6-651A-904F-A582-8852445C004B}"/>
              </a:ext>
            </a:extLst>
          </p:cNvPr>
          <p:cNvSpPr txBox="1"/>
          <p:nvPr/>
        </p:nvSpPr>
        <p:spPr>
          <a:xfrm>
            <a:off x="4797911" y="1893346"/>
            <a:ext cx="184731" cy="369332"/>
          </a:xfrm>
          <a:prstGeom prst="rect">
            <a:avLst/>
          </a:prstGeom>
          <a:noFill/>
        </p:spPr>
        <p:txBody>
          <a:bodyPr wrap="none" rtlCol="0">
            <a:spAutoFit/>
          </a:bodyPr>
          <a:lstStyle/>
          <a:p>
            <a:endParaRPr lang="en-US" dirty="0"/>
          </a:p>
        </p:txBody>
      </p:sp>
      <p:sp>
        <p:nvSpPr>
          <p:cNvPr id="6" name="TextBox 5">
            <a:extLst>
              <a:ext uri="{FF2B5EF4-FFF2-40B4-BE49-F238E27FC236}">
                <a16:creationId xmlns:a16="http://schemas.microsoft.com/office/drawing/2014/main" id="{04BAC18F-7008-7C4F-865A-4B9169BDD862}"/>
              </a:ext>
            </a:extLst>
          </p:cNvPr>
          <p:cNvSpPr txBox="1"/>
          <p:nvPr/>
        </p:nvSpPr>
        <p:spPr>
          <a:xfrm>
            <a:off x="881271" y="2753146"/>
            <a:ext cx="10429458" cy="1277273"/>
          </a:xfrm>
          <a:prstGeom prst="rect">
            <a:avLst/>
          </a:prstGeom>
          <a:noFill/>
        </p:spPr>
        <p:txBody>
          <a:bodyPr wrap="none" rtlCol="0">
            <a:spAutoFit/>
          </a:bodyPr>
          <a:lstStyle/>
          <a:p>
            <a:pPr algn="ctr">
              <a:spcAft>
                <a:spcPts val="600"/>
              </a:spcAft>
            </a:pPr>
            <a:r>
              <a:rPr lang="en-US" sz="3600" b="1" dirty="0">
                <a:solidFill>
                  <a:schemeClr val="tx1">
                    <a:lumMod val="65000"/>
                    <a:lumOff val="35000"/>
                  </a:schemeClr>
                </a:solidFill>
                <a:latin typeface="+mj-lt"/>
              </a:rPr>
              <a:t>Patrick Orecki, </a:t>
            </a:r>
          </a:p>
          <a:p>
            <a:pPr algn="ctr">
              <a:spcAft>
                <a:spcPts val="600"/>
              </a:spcAft>
            </a:pPr>
            <a:r>
              <a:rPr lang="en-US" sz="3600" b="1" dirty="0">
                <a:solidFill>
                  <a:schemeClr val="tx1">
                    <a:lumMod val="65000"/>
                    <a:lumOff val="35000"/>
                  </a:schemeClr>
                </a:solidFill>
                <a:latin typeface="+mj-lt"/>
              </a:rPr>
              <a:t>Senior Research Associate, Citizens Budget Commission</a:t>
            </a:r>
          </a:p>
        </p:txBody>
      </p:sp>
      <p:sp>
        <p:nvSpPr>
          <p:cNvPr id="3" name="TextBox 2">
            <a:extLst>
              <a:ext uri="{FF2B5EF4-FFF2-40B4-BE49-F238E27FC236}">
                <a16:creationId xmlns:a16="http://schemas.microsoft.com/office/drawing/2014/main" id="{11F80B74-086A-7A47-83DF-6D8D2ADE3FDA}"/>
              </a:ext>
            </a:extLst>
          </p:cNvPr>
          <p:cNvSpPr txBox="1"/>
          <p:nvPr/>
        </p:nvSpPr>
        <p:spPr>
          <a:xfrm>
            <a:off x="1049256" y="4260880"/>
            <a:ext cx="10086287" cy="461665"/>
          </a:xfrm>
          <a:prstGeom prst="rect">
            <a:avLst/>
          </a:prstGeom>
          <a:noFill/>
        </p:spPr>
        <p:txBody>
          <a:bodyPr wrap="none" rtlCol="0">
            <a:spAutoFit/>
          </a:bodyPr>
          <a:lstStyle/>
          <a:p>
            <a:r>
              <a:rPr lang="en-US" sz="2400" dirty="0"/>
              <a:t>Facilitated by Kathy Halas, Executive Director, Child Care Council of Westchester</a:t>
            </a:r>
          </a:p>
        </p:txBody>
      </p:sp>
    </p:spTree>
    <p:extLst>
      <p:ext uri="{BB962C8B-B14F-4D97-AF65-F5344CB8AC3E}">
        <p14:creationId xmlns:p14="http://schemas.microsoft.com/office/powerpoint/2010/main" val="31800794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0" name="Down Arrow 7">
            <a:extLst>
              <a:ext uri="{FF2B5EF4-FFF2-40B4-BE49-F238E27FC236}">
                <a16:creationId xmlns:a16="http://schemas.microsoft.com/office/drawing/2014/main" id="{73DE2CFE-42F2-48F0-8706-5264E012B1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5662795" y="-3745097"/>
            <a:ext cx="1354979" cy="10750169"/>
          </a:xfrm>
          <a:prstGeom prst="downArrow">
            <a:avLst>
              <a:gd name="adj1" fmla="val 100000"/>
              <a:gd name="adj2" fmla="val 22582"/>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FEB6FF7-C1E5-9740-9A28-03FF62C120DA}"/>
              </a:ext>
            </a:extLst>
          </p:cNvPr>
          <p:cNvSpPr>
            <a:spLocks noGrp="1"/>
          </p:cNvSpPr>
          <p:nvPr>
            <p:ph type="title"/>
          </p:nvPr>
        </p:nvSpPr>
        <p:spPr>
          <a:xfrm>
            <a:off x="1286932" y="1204109"/>
            <a:ext cx="10023398" cy="857894"/>
          </a:xfrm>
          <a:prstGeom prst="ellipse">
            <a:avLst/>
          </a:prstGeom>
        </p:spPr>
        <p:txBody>
          <a:bodyPr>
            <a:normAutofit/>
          </a:bodyPr>
          <a:lstStyle/>
          <a:p>
            <a:pPr>
              <a:defRPr/>
            </a:pPr>
            <a:br>
              <a:rPr lang="en-US" sz="1600" b="1" dirty="0">
                <a:solidFill>
                  <a:srgbClr val="FFFFFF"/>
                </a:solidFill>
                <a:latin typeface="+mn-lt"/>
              </a:rPr>
            </a:br>
            <a:endParaRPr lang="en-US" sz="1600" b="1" dirty="0">
              <a:solidFill>
                <a:srgbClr val="FFFFFF"/>
              </a:solidFill>
              <a:latin typeface="+mn-lt"/>
            </a:endParaRPr>
          </a:p>
        </p:txBody>
      </p:sp>
      <p:sp>
        <p:nvSpPr>
          <p:cNvPr id="10243" name="Content Placeholder 2">
            <a:extLst>
              <a:ext uri="{FF2B5EF4-FFF2-40B4-BE49-F238E27FC236}">
                <a16:creationId xmlns:a16="http://schemas.microsoft.com/office/drawing/2014/main" id="{5071A320-FF92-624F-8582-EF29B36444D7}"/>
              </a:ext>
            </a:extLst>
          </p:cNvPr>
          <p:cNvSpPr>
            <a:spLocks noGrp="1"/>
          </p:cNvSpPr>
          <p:nvPr>
            <p:ph idx="1"/>
          </p:nvPr>
        </p:nvSpPr>
        <p:spPr>
          <a:xfrm>
            <a:off x="1286930" y="2962451"/>
            <a:ext cx="4052499" cy="2820012"/>
          </a:xfrm>
        </p:spPr>
        <p:txBody>
          <a:bodyPr>
            <a:normAutofit/>
          </a:bodyPr>
          <a:lstStyle/>
          <a:p>
            <a:pPr marL="342900" lvl="1" indent="0">
              <a:buFont typeface="Arial" panose="020B0604020202020204" pitchFamily="34" charset="0"/>
              <a:buNone/>
            </a:pPr>
            <a:endParaRPr kumimoji="1" lang="en-US" altLang="en-US" sz="1800" dirty="0"/>
          </a:p>
          <a:p>
            <a:pPr marL="342900" lvl="1" indent="0">
              <a:buFont typeface="Arial" panose="020B0604020202020204" pitchFamily="34" charset="0"/>
              <a:buNone/>
            </a:pPr>
            <a:endParaRPr kumimoji="1" lang="en-US" altLang="en-US" sz="1800" dirty="0"/>
          </a:p>
          <a:p>
            <a:endParaRPr lang="en-US" altLang="en-US" sz="1800" dirty="0"/>
          </a:p>
        </p:txBody>
      </p:sp>
      <p:pic>
        <p:nvPicPr>
          <p:cNvPr id="8" name="Picture 20">
            <a:extLst>
              <a:ext uri="{FF2B5EF4-FFF2-40B4-BE49-F238E27FC236}">
                <a16:creationId xmlns:a16="http://schemas.microsoft.com/office/drawing/2014/main" id="{B8815BF7-1341-724B-9E92-9638A731A12F}"/>
              </a:ext>
            </a:extLst>
          </p:cNvPr>
          <p:cNvPicPr>
            <a:picLocks noChangeAspect="1"/>
          </p:cNvPicPr>
          <p:nvPr/>
        </p:nvPicPr>
        <p:blipFill rotWithShape="1">
          <a:blip r:embed="rId2">
            <a:extLst>
              <a:ext uri="{28A0092B-C50C-407E-A947-70E740481C1C}">
                <a14:useLocalDpi xmlns:a14="http://schemas.microsoft.com/office/drawing/2010/main" val="0"/>
              </a:ext>
            </a:extLst>
          </a:blip>
          <a:stretch/>
        </p:blipFill>
        <p:spPr bwMode="auto">
          <a:xfrm>
            <a:off x="11135543" y="5852160"/>
            <a:ext cx="1005840" cy="100584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7" name="TextBox 8">
            <a:extLst>
              <a:ext uri="{FF2B5EF4-FFF2-40B4-BE49-F238E27FC236}">
                <a16:creationId xmlns:a16="http://schemas.microsoft.com/office/drawing/2014/main" id="{62AE5D87-BD95-E540-9CF4-C46F41EE6EFC}"/>
              </a:ext>
            </a:extLst>
          </p:cNvPr>
          <p:cNvSpPr txBox="1">
            <a:spLocks noChangeArrowheads="1"/>
          </p:cNvSpPr>
          <p:nvPr/>
        </p:nvSpPr>
        <p:spPr bwMode="auto">
          <a:xfrm>
            <a:off x="1743824" y="1069796"/>
            <a:ext cx="8469086" cy="1092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spcAft>
                <a:spcPts val="600"/>
              </a:spcAft>
            </a:pPr>
            <a:r>
              <a:rPr lang="en-US" sz="3600" b="1" dirty="0">
                <a:solidFill>
                  <a:schemeClr val="bg1"/>
                </a:solidFill>
                <a:latin typeface="+mj-lt"/>
              </a:rPr>
              <a:t>NPW 2021 Advocacy and Policy Agenda </a:t>
            </a:r>
          </a:p>
          <a:p>
            <a:pPr algn="ctr">
              <a:spcAft>
                <a:spcPts val="600"/>
              </a:spcAft>
            </a:pPr>
            <a:r>
              <a:rPr lang="en-US" altLang="en-US" sz="2400" dirty="0">
                <a:solidFill>
                  <a:schemeClr val="bg1"/>
                </a:solidFill>
                <a:latin typeface="+mj-lt"/>
              </a:rPr>
              <a:t>10:00 AM – 10:45 AM</a:t>
            </a:r>
          </a:p>
        </p:txBody>
      </p:sp>
      <p:sp>
        <p:nvSpPr>
          <p:cNvPr id="4" name="TextBox 3">
            <a:extLst>
              <a:ext uri="{FF2B5EF4-FFF2-40B4-BE49-F238E27FC236}">
                <a16:creationId xmlns:a16="http://schemas.microsoft.com/office/drawing/2014/main" id="{B0E67FE6-651A-904F-A582-8852445C004B}"/>
              </a:ext>
            </a:extLst>
          </p:cNvPr>
          <p:cNvSpPr txBox="1"/>
          <p:nvPr/>
        </p:nvSpPr>
        <p:spPr>
          <a:xfrm>
            <a:off x="4797911" y="1893346"/>
            <a:ext cx="184731" cy="369332"/>
          </a:xfrm>
          <a:prstGeom prst="rect">
            <a:avLst/>
          </a:prstGeom>
          <a:noFill/>
        </p:spPr>
        <p:txBody>
          <a:bodyPr wrap="none" rtlCol="0">
            <a:spAutoFit/>
          </a:bodyPr>
          <a:lstStyle/>
          <a:p>
            <a:endParaRPr lang="en-US" dirty="0"/>
          </a:p>
        </p:txBody>
      </p:sp>
      <p:sp>
        <p:nvSpPr>
          <p:cNvPr id="3" name="TextBox 2">
            <a:extLst>
              <a:ext uri="{FF2B5EF4-FFF2-40B4-BE49-F238E27FC236}">
                <a16:creationId xmlns:a16="http://schemas.microsoft.com/office/drawing/2014/main" id="{2E57EB18-4473-BF47-B9FA-AB05583DA9A8}"/>
              </a:ext>
            </a:extLst>
          </p:cNvPr>
          <p:cNvSpPr txBox="1"/>
          <p:nvPr/>
        </p:nvSpPr>
        <p:spPr>
          <a:xfrm>
            <a:off x="0" y="2710463"/>
            <a:ext cx="11956735" cy="3323987"/>
          </a:xfrm>
          <a:prstGeom prst="rect">
            <a:avLst/>
          </a:prstGeom>
          <a:noFill/>
        </p:spPr>
        <p:txBody>
          <a:bodyPr wrap="none" rtlCol="0">
            <a:spAutoFit/>
          </a:bodyPr>
          <a:lstStyle/>
          <a:p>
            <a:pPr marL="571500" indent="-571500" algn="ctr">
              <a:buFont typeface="Arial" panose="020B0604020202020204" pitchFamily="34" charset="0"/>
              <a:buChar char="•"/>
            </a:pPr>
            <a:r>
              <a:rPr lang="en-US" sz="3600" b="1" dirty="0"/>
              <a:t>Update on NPW Advocacy and Policy Priority Areas </a:t>
            </a:r>
          </a:p>
          <a:p>
            <a:pPr marL="571500" indent="-571500" algn="ctr">
              <a:buFont typeface="Arial" panose="020B0604020202020204" pitchFamily="34" charset="0"/>
              <a:buChar char="•"/>
            </a:pPr>
            <a:r>
              <a:rPr lang="en-US" sz="3600" b="1" dirty="0"/>
              <a:t>Legislative Items </a:t>
            </a:r>
          </a:p>
          <a:p>
            <a:pPr marL="571500" indent="-571500" algn="ctr">
              <a:buFont typeface="Arial" panose="020B0604020202020204" pitchFamily="34" charset="0"/>
              <a:buChar char="•"/>
            </a:pPr>
            <a:r>
              <a:rPr lang="en-US" sz="3600" b="1" dirty="0"/>
              <a:t>What is Happening in Our Local Westchester Communities</a:t>
            </a:r>
            <a:endParaRPr lang="en-US" sz="2800" b="1" dirty="0"/>
          </a:p>
          <a:p>
            <a:pPr algn="ctr"/>
            <a:endParaRPr lang="en-US" sz="2800" b="1" dirty="0">
              <a:solidFill>
                <a:srgbClr val="0070C0"/>
              </a:solidFill>
              <a:latin typeface="+mj-lt"/>
            </a:endParaRPr>
          </a:p>
          <a:p>
            <a:pPr algn="ctr"/>
            <a:r>
              <a:rPr lang="en-US" sz="2400" b="1" dirty="0">
                <a:solidFill>
                  <a:schemeClr val="tx1">
                    <a:lumMod val="75000"/>
                    <a:lumOff val="25000"/>
                  </a:schemeClr>
                </a:solidFill>
                <a:latin typeface="+mj-lt"/>
              </a:rPr>
              <a:t>Facilitated by Tom Gabriel,</a:t>
            </a:r>
          </a:p>
          <a:p>
            <a:pPr algn="ctr"/>
            <a:r>
              <a:rPr lang="en-US" sz="2400" b="1" dirty="0">
                <a:solidFill>
                  <a:schemeClr val="tx1">
                    <a:lumMod val="75000"/>
                    <a:lumOff val="25000"/>
                  </a:schemeClr>
                </a:solidFill>
                <a:latin typeface="+mj-lt"/>
              </a:rPr>
              <a:t>President and CEO, United Way Westchester and Putnam</a:t>
            </a:r>
            <a:endParaRPr lang="en-US" sz="2400" dirty="0">
              <a:solidFill>
                <a:schemeClr val="tx1">
                  <a:lumMod val="75000"/>
                  <a:lumOff val="25000"/>
                </a:schemeClr>
              </a:solidFill>
              <a:latin typeface="+mj-lt"/>
            </a:endParaRPr>
          </a:p>
          <a:p>
            <a:endParaRPr lang="en-US" dirty="0"/>
          </a:p>
        </p:txBody>
      </p:sp>
    </p:spTree>
    <p:extLst>
      <p:ext uri="{BB962C8B-B14F-4D97-AF65-F5344CB8AC3E}">
        <p14:creationId xmlns:p14="http://schemas.microsoft.com/office/powerpoint/2010/main" val="34861819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0" name="Down Arrow 7">
            <a:extLst>
              <a:ext uri="{FF2B5EF4-FFF2-40B4-BE49-F238E27FC236}">
                <a16:creationId xmlns:a16="http://schemas.microsoft.com/office/drawing/2014/main" id="{73DE2CFE-42F2-48F0-8706-5264E012B1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5662795" y="-3745097"/>
            <a:ext cx="1354979" cy="10750169"/>
          </a:xfrm>
          <a:prstGeom prst="downArrow">
            <a:avLst>
              <a:gd name="adj1" fmla="val 100000"/>
              <a:gd name="adj2" fmla="val 22582"/>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FEB6FF7-C1E5-9740-9A28-03FF62C120DA}"/>
              </a:ext>
            </a:extLst>
          </p:cNvPr>
          <p:cNvSpPr>
            <a:spLocks noGrp="1"/>
          </p:cNvSpPr>
          <p:nvPr>
            <p:ph type="title"/>
          </p:nvPr>
        </p:nvSpPr>
        <p:spPr>
          <a:xfrm>
            <a:off x="1286932" y="1204109"/>
            <a:ext cx="10023398" cy="857894"/>
          </a:xfrm>
          <a:prstGeom prst="ellipse">
            <a:avLst/>
          </a:prstGeom>
        </p:spPr>
        <p:txBody>
          <a:bodyPr>
            <a:normAutofit/>
          </a:bodyPr>
          <a:lstStyle/>
          <a:p>
            <a:pPr>
              <a:defRPr/>
            </a:pPr>
            <a:br>
              <a:rPr lang="en-US" sz="1600" b="1" dirty="0">
                <a:solidFill>
                  <a:srgbClr val="FFFFFF"/>
                </a:solidFill>
                <a:latin typeface="+mn-lt"/>
              </a:rPr>
            </a:br>
            <a:endParaRPr lang="en-US" sz="1600" b="1" dirty="0">
              <a:solidFill>
                <a:srgbClr val="FFFFFF"/>
              </a:solidFill>
              <a:latin typeface="+mn-lt"/>
            </a:endParaRPr>
          </a:p>
        </p:txBody>
      </p:sp>
      <p:sp>
        <p:nvSpPr>
          <p:cNvPr id="10243" name="Content Placeholder 2">
            <a:extLst>
              <a:ext uri="{FF2B5EF4-FFF2-40B4-BE49-F238E27FC236}">
                <a16:creationId xmlns:a16="http://schemas.microsoft.com/office/drawing/2014/main" id="{5071A320-FF92-624F-8582-EF29B36444D7}"/>
              </a:ext>
            </a:extLst>
          </p:cNvPr>
          <p:cNvSpPr>
            <a:spLocks noGrp="1"/>
          </p:cNvSpPr>
          <p:nvPr>
            <p:ph idx="1"/>
          </p:nvPr>
        </p:nvSpPr>
        <p:spPr>
          <a:xfrm>
            <a:off x="1286930" y="2962451"/>
            <a:ext cx="4052499" cy="2820012"/>
          </a:xfrm>
        </p:spPr>
        <p:txBody>
          <a:bodyPr>
            <a:normAutofit/>
          </a:bodyPr>
          <a:lstStyle/>
          <a:p>
            <a:pPr marL="342900" lvl="1" indent="0">
              <a:buFont typeface="Arial" panose="020B0604020202020204" pitchFamily="34" charset="0"/>
              <a:buNone/>
            </a:pPr>
            <a:endParaRPr kumimoji="1" lang="en-US" altLang="en-US" sz="1800" dirty="0"/>
          </a:p>
          <a:p>
            <a:pPr marL="342900" lvl="1" indent="0">
              <a:buFont typeface="Arial" panose="020B0604020202020204" pitchFamily="34" charset="0"/>
              <a:buNone/>
            </a:pPr>
            <a:endParaRPr kumimoji="1" lang="en-US" altLang="en-US" sz="1800" dirty="0"/>
          </a:p>
          <a:p>
            <a:endParaRPr lang="en-US" altLang="en-US" sz="1800" dirty="0"/>
          </a:p>
        </p:txBody>
      </p:sp>
      <p:pic>
        <p:nvPicPr>
          <p:cNvPr id="8" name="Picture 20">
            <a:extLst>
              <a:ext uri="{FF2B5EF4-FFF2-40B4-BE49-F238E27FC236}">
                <a16:creationId xmlns:a16="http://schemas.microsoft.com/office/drawing/2014/main" id="{B8815BF7-1341-724B-9E92-9638A731A12F}"/>
              </a:ext>
            </a:extLst>
          </p:cNvPr>
          <p:cNvPicPr>
            <a:picLocks noChangeAspect="1"/>
          </p:cNvPicPr>
          <p:nvPr/>
        </p:nvPicPr>
        <p:blipFill rotWithShape="1">
          <a:blip r:embed="rId2">
            <a:extLst>
              <a:ext uri="{28A0092B-C50C-407E-A947-70E740481C1C}">
                <a14:useLocalDpi xmlns:a14="http://schemas.microsoft.com/office/drawing/2010/main" val="0"/>
              </a:ext>
            </a:extLst>
          </a:blip>
          <a:stretch/>
        </p:blipFill>
        <p:spPr bwMode="auto">
          <a:xfrm>
            <a:off x="11135543" y="5852160"/>
            <a:ext cx="1005840" cy="100584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7" name="TextBox 8">
            <a:extLst>
              <a:ext uri="{FF2B5EF4-FFF2-40B4-BE49-F238E27FC236}">
                <a16:creationId xmlns:a16="http://schemas.microsoft.com/office/drawing/2014/main" id="{62AE5D87-BD95-E540-9CF4-C46F41EE6EFC}"/>
              </a:ext>
            </a:extLst>
          </p:cNvPr>
          <p:cNvSpPr txBox="1">
            <a:spLocks noChangeArrowheads="1"/>
          </p:cNvSpPr>
          <p:nvPr/>
        </p:nvSpPr>
        <p:spPr bwMode="auto">
          <a:xfrm>
            <a:off x="1498458" y="1168705"/>
            <a:ext cx="8469086"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lvl="1" algn="ctr"/>
            <a:r>
              <a:rPr lang="en-US" sz="4400" dirty="0">
                <a:solidFill>
                  <a:schemeClr val="bg1"/>
                </a:solidFill>
              </a:rPr>
              <a:t>WHAT MATTERS</a:t>
            </a:r>
          </a:p>
          <a:p>
            <a:pPr lvl="1" algn="ctr"/>
            <a:r>
              <a:rPr lang="en-US" sz="2400" dirty="0">
                <a:solidFill>
                  <a:schemeClr val="bg1"/>
                </a:solidFill>
              </a:rPr>
              <a:t>10:45 AM – 11:15 AM</a:t>
            </a:r>
          </a:p>
        </p:txBody>
      </p:sp>
      <p:sp>
        <p:nvSpPr>
          <p:cNvPr id="4" name="TextBox 3">
            <a:extLst>
              <a:ext uri="{FF2B5EF4-FFF2-40B4-BE49-F238E27FC236}">
                <a16:creationId xmlns:a16="http://schemas.microsoft.com/office/drawing/2014/main" id="{B0E67FE6-651A-904F-A582-8852445C004B}"/>
              </a:ext>
            </a:extLst>
          </p:cNvPr>
          <p:cNvSpPr txBox="1"/>
          <p:nvPr/>
        </p:nvSpPr>
        <p:spPr>
          <a:xfrm>
            <a:off x="4797911" y="1893346"/>
            <a:ext cx="184731" cy="369332"/>
          </a:xfrm>
          <a:prstGeom prst="rect">
            <a:avLst/>
          </a:prstGeom>
          <a:noFill/>
        </p:spPr>
        <p:txBody>
          <a:bodyPr wrap="none" rtlCol="0">
            <a:spAutoFit/>
          </a:bodyPr>
          <a:lstStyle/>
          <a:p>
            <a:endParaRPr lang="en-US" dirty="0"/>
          </a:p>
        </p:txBody>
      </p:sp>
      <p:sp>
        <p:nvSpPr>
          <p:cNvPr id="3" name="TextBox 2">
            <a:extLst>
              <a:ext uri="{FF2B5EF4-FFF2-40B4-BE49-F238E27FC236}">
                <a16:creationId xmlns:a16="http://schemas.microsoft.com/office/drawing/2014/main" id="{2E57EB18-4473-BF47-B9FA-AB05583DA9A8}"/>
              </a:ext>
            </a:extLst>
          </p:cNvPr>
          <p:cNvSpPr txBox="1"/>
          <p:nvPr/>
        </p:nvSpPr>
        <p:spPr>
          <a:xfrm>
            <a:off x="3029638" y="3710487"/>
            <a:ext cx="2445606" cy="369332"/>
          </a:xfrm>
          <a:prstGeom prst="rect">
            <a:avLst/>
          </a:prstGeom>
          <a:noFill/>
        </p:spPr>
        <p:txBody>
          <a:bodyPr wrap="none" rtlCol="0">
            <a:spAutoFit/>
          </a:bodyPr>
          <a:lstStyle/>
          <a:p>
            <a:r>
              <a:rPr lang="en-US" b="1" dirty="0">
                <a:solidFill>
                  <a:srgbClr val="FFFFFF"/>
                </a:solidFill>
              </a:rPr>
              <a:t>NPW Member Agencies</a:t>
            </a:r>
            <a:endParaRPr lang="en-US" dirty="0"/>
          </a:p>
        </p:txBody>
      </p:sp>
      <p:sp>
        <p:nvSpPr>
          <p:cNvPr id="5" name="Rectangle 4">
            <a:extLst>
              <a:ext uri="{FF2B5EF4-FFF2-40B4-BE49-F238E27FC236}">
                <a16:creationId xmlns:a16="http://schemas.microsoft.com/office/drawing/2014/main" id="{5D56966A-BB63-E04B-BC1F-543CEB7D79EC}"/>
              </a:ext>
            </a:extLst>
          </p:cNvPr>
          <p:cNvSpPr/>
          <p:nvPr/>
        </p:nvSpPr>
        <p:spPr>
          <a:xfrm>
            <a:off x="670054" y="3294989"/>
            <a:ext cx="9610380" cy="1569660"/>
          </a:xfrm>
          <a:prstGeom prst="rect">
            <a:avLst/>
          </a:prstGeom>
        </p:spPr>
        <p:txBody>
          <a:bodyPr wrap="square">
            <a:spAutoFit/>
          </a:bodyPr>
          <a:lstStyle/>
          <a:p>
            <a:pPr marL="914400" lvl="1" indent="-457200" algn="ctr">
              <a:buFont typeface="Arial" panose="020B0604020202020204" pitchFamily="34" charset="0"/>
              <a:buChar char="•"/>
            </a:pPr>
            <a:r>
              <a:rPr lang="en-US" sz="3200" b="1" dirty="0">
                <a:solidFill>
                  <a:schemeClr val="tx1">
                    <a:lumMod val="65000"/>
                    <a:lumOff val="35000"/>
                  </a:schemeClr>
                </a:solidFill>
              </a:rPr>
              <a:t>TO YOUR ORGANIZATIONS?</a:t>
            </a:r>
          </a:p>
          <a:p>
            <a:pPr marL="914400" lvl="1" indent="-457200" algn="ctr">
              <a:buFont typeface="Arial" panose="020B0604020202020204" pitchFamily="34" charset="0"/>
              <a:buChar char="•"/>
            </a:pPr>
            <a:r>
              <a:rPr lang="en-US" sz="3200" b="1" dirty="0">
                <a:solidFill>
                  <a:schemeClr val="tx1">
                    <a:lumMod val="65000"/>
                    <a:lumOff val="35000"/>
                  </a:schemeClr>
                </a:solidFill>
              </a:rPr>
              <a:t>TO THE PEOPLE AND POPULATIONS YOU SERVE? </a:t>
            </a:r>
          </a:p>
          <a:p>
            <a:pPr marL="914400" lvl="1" indent="-457200" algn="ctr">
              <a:buFont typeface="Arial" panose="020B0604020202020204" pitchFamily="34" charset="0"/>
              <a:buChar char="•"/>
            </a:pPr>
            <a:r>
              <a:rPr lang="en-US" sz="3200" b="1" dirty="0">
                <a:solidFill>
                  <a:schemeClr val="tx1">
                    <a:lumMod val="65000"/>
                    <a:lumOff val="35000"/>
                  </a:schemeClr>
                </a:solidFill>
              </a:rPr>
              <a:t>TO YOUR WORKFORCE?</a:t>
            </a:r>
          </a:p>
        </p:txBody>
      </p:sp>
      <p:sp>
        <p:nvSpPr>
          <p:cNvPr id="6" name="TextBox 5">
            <a:extLst>
              <a:ext uri="{FF2B5EF4-FFF2-40B4-BE49-F238E27FC236}">
                <a16:creationId xmlns:a16="http://schemas.microsoft.com/office/drawing/2014/main" id="{AF03C68A-9410-B949-B029-446C0E39A735}"/>
              </a:ext>
            </a:extLst>
          </p:cNvPr>
          <p:cNvSpPr txBox="1"/>
          <p:nvPr/>
        </p:nvSpPr>
        <p:spPr>
          <a:xfrm>
            <a:off x="2668733" y="5453349"/>
            <a:ext cx="6128537" cy="923330"/>
          </a:xfrm>
          <a:prstGeom prst="rect">
            <a:avLst/>
          </a:prstGeom>
          <a:noFill/>
        </p:spPr>
        <p:txBody>
          <a:bodyPr wrap="none" rtlCol="0">
            <a:spAutoFit/>
          </a:bodyPr>
          <a:lstStyle/>
          <a:p>
            <a:pPr algn="ctr"/>
            <a:r>
              <a:rPr lang="en-US" b="1" dirty="0"/>
              <a:t>Facilitated by Tom Gabriel,</a:t>
            </a:r>
          </a:p>
          <a:p>
            <a:pPr algn="ctr"/>
            <a:r>
              <a:rPr lang="en-US" b="1" dirty="0"/>
              <a:t>President and CEO, United Way Westchester and Putnam</a:t>
            </a:r>
            <a:endParaRPr lang="en-US" dirty="0"/>
          </a:p>
          <a:p>
            <a:endParaRPr lang="en-US" dirty="0"/>
          </a:p>
        </p:txBody>
      </p:sp>
    </p:spTree>
    <p:extLst>
      <p:ext uri="{BB962C8B-B14F-4D97-AF65-F5344CB8AC3E}">
        <p14:creationId xmlns:p14="http://schemas.microsoft.com/office/powerpoint/2010/main" val="6990072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00A9874-BDD2-4F4A-A6C9-07AB4D2067CC}"/>
              </a:ext>
            </a:extLst>
          </p:cNvPr>
          <p:cNvSpPr>
            <a:spLocks noGrp="1"/>
          </p:cNvSpPr>
          <p:nvPr>
            <p:ph idx="1"/>
          </p:nvPr>
        </p:nvSpPr>
        <p:spPr>
          <a:xfrm>
            <a:off x="838200" y="2629856"/>
            <a:ext cx="10515600" cy="4351338"/>
          </a:xfrm>
        </p:spPr>
        <p:txBody>
          <a:bodyPr/>
          <a:lstStyle/>
          <a:p>
            <a:pPr marL="0" indent="0">
              <a:buNone/>
            </a:pPr>
            <a:r>
              <a:rPr lang="en-US" dirty="0"/>
              <a:t>The Citizens Budget Commission (CBC) is a nonpartisan, nonprofit civic organization whose mission is to achieve constructive change in the finances and services of New York City and New York State government.  Our mission is rooted in serving the citizenry at large, rather than narrow special interests; preserving public resources, whether financial or human; and focusing on the well-being of future New Yorkers, the most underrepresented group in city and state government.</a:t>
            </a:r>
          </a:p>
        </p:txBody>
      </p:sp>
      <p:pic>
        <p:nvPicPr>
          <p:cNvPr id="4" name="Picture 2">
            <a:extLst>
              <a:ext uri="{FF2B5EF4-FFF2-40B4-BE49-F238E27FC236}">
                <a16:creationId xmlns:a16="http://schemas.microsoft.com/office/drawing/2014/main" id="{C49887F9-EE92-FA4D-9920-EDBF186C868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219734" y="777479"/>
            <a:ext cx="3752532" cy="128016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0">
            <a:extLst>
              <a:ext uri="{FF2B5EF4-FFF2-40B4-BE49-F238E27FC236}">
                <a16:creationId xmlns:a16="http://schemas.microsoft.com/office/drawing/2014/main" id="{9AC6B312-26DA-4347-8534-948338482FC1}"/>
              </a:ext>
            </a:extLst>
          </p:cNvPr>
          <p:cNvPicPr>
            <a:picLocks noChangeAspect="1"/>
          </p:cNvPicPr>
          <p:nvPr/>
        </p:nvPicPr>
        <p:blipFill rotWithShape="1">
          <a:blip r:embed="rId3">
            <a:extLst>
              <a:ext uri="{28A0092B-C50C-407E-A947-70E740481C1C}">
                <a14:useLocalDpi xmlns:a14="http://schemas.microsoft.com/office/drawing/2010/main" val="0"/>
              </a:ext>
            </a:extLst>
          </a:blip>
          <a:stretch/>
        </p:blipFill>
        <p:spPr bwMode="auto">
          <a:xfrm>
            <a:off x="11135543" y="5852160"/>
            <a:ext cx="1005840" cy="100584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138271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C0B0B0C1-A306-4573-8D49-BB656F311B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83AB9387-0C0D-4F5E-A89A-20E4141C19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71172" y="887730"/>
            <a:ext cx="722376" cy="5074920"/>
          </a:xfrm>
          <a:prstGeom prst="rect">
            <a:avLst/>
          </a:prstGeom>
          <a:solidFill>
            <a:srgbClr val="4C5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E6747665-0E1E-4890-BF66-281316CAAF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69" y="887730"/>
            <a:ext cx="5377919" cy="5074920"/>
          </a:xfrm>
          <a:prstGeom prst="rect">
            <a:avLst/>
          </a:prstGeom>
          <a:ln>
            <a:noFill/>
          </a:ln>
          <a:effectLst>
            <a:outerShdw blurRad="406400" dist="317500" dir="5400000" sx="89000" sy="89000" rotWithShape="0">
              <a:prstClr val="black">
                <a:alpha val="15000"/>
              </a:prstClr>
            </a:outerShdw>
          </a:effectLst>
        </p:spPr>
        <p:style>
          <a:lnRef idx="0">
            <a:schemeClr val="dk1"/>
          </a:lnRef>
          <a:fillRef idx="3">
            <a:schemeClr val="dk1"/>
          </a:fillRef>
          <a:effectRef idx="3">
            <a:schemeClr val="dk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4CF7862-88B0-9B4F-A40E-546023F9E42D}"/>
              </a:ext>
            </a:extLst>
          </p:cNvPr>
          <p:cNvSpPr>
            <a:spLocks noGrp="1"/>
          </p:cNvSpPr>
          <p:nvPr>
            <p:ph type="title"/>
          </p:nvPr>
        </p:nvSpPr>
        <p:spPr>
          <a:xfrm>
            <a:off x="727280" y="1570056"/>
            <a:ext cx="4204979" cy="3938226"/>
          </a:xfrm>
        </p:spPr>
        <p:txBody>
          <a:bodyPr>
            <a:normAutofit/>
          </a:bodyPr>
          <a:lstStyle/>
          <a:p>
            <a:r>
              <a:rPr lang="en-US" b="1" dirty="0">
                <a:solidFill>
                  <a:srgbClr val="FFFFFF"/>
                </a:solidFill>
              </a:rPr>
              <a:t>NPW 2021 Advocacy and Policy Agenda </a:t>
            </a:r>
            <a:br>
              <a:rPr lang="en-US" b="1" dirty="0">
                <a:solidFill>
                  <a:srgbClr val="FFFFFF"/>
                </a:solidFill>
              </a:rPr>
            </a:br>
            <a:br>
              <a:rPr lang="en-US" b="1" dirty="0">
                <a:solidFill>
                  <a:srgbClr val="FFFFFF"/>
                </a:solidFill>
              </a:rPr>
            </a:br>
            <a:r>
              <a:rPr lang="en-US" b="1" dirty="0">
                <a:solidFill>
                  <a:srgbClr val="FFFFFF"/>
                </a:solidFill>
              </a:rPr>
              <a:t>FOCUS ISSUES</a:t>
            </a:r>
            <a:br>
              <a:rPr lang="en-US" b="1" dirty="0">
                <a:solidFill>
                  <a:srgbClr val="FFFFFF"/>
                </a:solidFill>
              </a:rPr>
            </a:br>
            <a:endParaRPr lang="en-US" dirty="0">
              <a:solidFill>
                <a:srgbClr val="FFFFFF"/>
              </a:solidFill>
            </a:endParaRPr>
          </a:p>
        </p:txBody>
      </p:sp>
      <p:sp>
        <p:nvSpPr>
          <p:cNvPr id="3" name="Content Placeholder 2">
            <a:extLst>
              <a:ext uri="{FF2B5EF4-FFF2-40B4-BE49-F238E27FC236}">
                <a16:creationId xmlns:a16="http://schemas.microsoft.com/office/drawing/2014/main" id="{84CF1B8E-ACB9-AD45-A654-7D7F0478FE3E}"/>
              </a:ext>
            </a:extLst>
          </p:cNvPr>
          <p:cNvSpPr>
            <a:spLocks noGrp="1"/>
          </p:cNvSpPr>
          <p:nvPr>
            <p:ph idx="1"/>
          </p:nvPr>
        </p:nvSpPr>
        <p:spPr>
          <a:xfrm>
            <a:off x="6198728" y="1746326"/>
            <a:ext cx="6036184" cy="3938226"/>
          </a:xfrm>
        </p:spPr>
        <p:txBody>
          <a:bodyPr anchor="ctr">
            <a:normAutofit/>
          </a:bodyPr>
          <a:lstStyle/>
          <a:p>
            <a:pPr marL="342900" indent="-342900"/>
            <a:r>
              <a:rPr lang="en-US" sz="2400" b="1" dirty="0">
                <a:solidFill>
                  <a:schemeClr val="tx1">
                    <a:lumMod val="65000"/>
                    <a:lumOff val="35000"/>
                  </a:schemeClr>
                </a:solidFill>
              </a:rPr>
              <a:t>Hunger and Food Insecurity</a:t>
            </a:r>
          </a:p>
          <a:p>
            <a:pPr marL="342900" indent="-342900"/>
            <a:r>
              <a:rPr lang="en-US" sz="2400" b="1" dirty="0">
                <a:solidFill>
                  <a:schemeClr val="tx1">
                    <a:lumMod val="65000"/>
                    <a:lumOff val="35000"/>
                  </a:schemeClr>
                </a:solidFill>
              </a:rPr>
              <a:t>Homelessness Prevention and Affordable Housing</a:t>
            </a:r>
          </a:p>
          <a:p>
            <a:pPr marL="342900" indent="-342900"/>
            <a:r>
              <a:rPr lang="en-US" sz="2400" b="1" dirty="0">
                <a:solidFill>
                  <a:schemeClr val="tx1">
                    <a:lumMod val="65000"/>
                    <a:lumOff val="35000"/>
                  </a:schemeClr>
                </a:solidFill>
              </a:rPr>
              <a:t>Health</a:t>
            </a:r>
          </a:p>
          <a:p>
            <a:pPr marL="342900" indent="-342900"/>
            <a:r>
              <a:rPr lang="en-US" sz="2400" b="1" dirty="0">
                <a:solidFill>
                  <a:schemeClr val="tx1">
                    <a:lumMod val="65000"/>
                    <a:lumOff val="35000"/>
                  </a:schemeClr>
                </a:solidFill>
              </a:rPr>
              <a:t>Immigrant Rights</a:t>
            </a:r>
          </a:p>
          <a:p>
            <a:pPr marL="342900" indent="-342900"/>
            <a:r>
              <a:rPr lang="en-US" sz="2400" b="1" dirty="0">
                <a:solidFill>
                  <a:schemeClr val="tx1">
                    <a:lumMod val="65000"/>
                    <a:lumOff val="35000"/>
                  </a:schemeClr>
                </a:solidFill>
              </a:rPr>
              <a:t>Youth Safety, Well-being and Education</a:t>
            </a:r>
          </a:p>
          <a:p>
            <a:endParaRPr lang="en-US" sz="2000" i="1" dirty="0">
              <a:solidFill>
                <a:schemeClr val="tx1">
                  <a:lumMod val="65000"/>
                  <a:lumOff val="35000"/>
                </a:schemeClr>
              </a:solidFill>
            </a:endParaRPr>
          </a:p>
          <a:p>
            <a:r>
              <a:rPr lang="en-US" sz="2400" i="1" dirty="0">
                <a:solidFill>
                  <a:schemeClr val="tx1">
                    <a:lumMod val="65000"/>
                    <a:lumOff val="35000"/>
                  </a:schemeClr>
                </a:solidFill>
              </a:rPr>
              <a:t>Report on COVID-19 Vaccine Equity</a:t>
            </a:r>
            <a:endParaRPr lang="en-US" sz="2400" dirty="0">
              <a:solidFill>
                <a:schemeClr val="tx1">
                  <a:lumMod val="65000"/>
                  <a:lumOff val="35000"/>
                </a:schemeClr>
              </a:solidFill>
            </a:endParaRPr>
          </a:p>
          <a:p>
            <a:pPr marL="0" indent="0">
              <a:buNone/>
            </a:pPr>
            <a:r>
              <a:rPr lang="en-US" sz="2000" dirty="0">
                <a:solidFill>
                  <a:schemeClr val="tx1">
                    <a:lumMod val="65000"/>
                    <a:lumOff val="35000"/>
                  </a:schemeClr>
                </a:solidFill>
              </a:rPr>
              <a:t> </a:t>
            </a:r>
          </a:p>
        </p:txBody>
      </p:sp>
      <p:pic>
        <p:nvPicPr>
          <p:cNvPr id="20" name="Picture 20">
            <a:extLst>
              <a:ext uri="{FF2B5EF4-FFF2-40B4-BE49-F238E27FC236}">
                <a16:creationId xmlns:a16="http://schemas.microsoft.com/office/drawing/2014/main" id="{9F141F83-846F-5B4C-AEB0-878935232153}"/>
              </a:ext>
            </a:extLst>
          </p:cNvPr>
          <p:cNvPicPr>
            <a:picLocks noChangeAspect="1"/>
          </p:cNvPicPr>
          <p:nvPr/>
        </p:nvPicPr>
        <p:blipFill rotWithShape="1">
          <a:blip r:embed="rId2">
            <a:extLst>
              <a:ext uri="{28A0092B-C50C-407E-A947-70E740481C1C}">
                <a14:useLocalDpi xmlns:a14="http://schemas.microsoft.com/office/drawing/2010/main" val="0"/>
              </a:ext>
            </a:extLst>
          </a:blip>
          <a:stretch/>
        </p:blipFill>
        <p:spPr bwMode="auto">
          <a:xfrm>
            <a:off x="11135543" y="5852160"/>
            <a:ext cx="1005840" cy="100584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110001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2" name="Rectangle 191">
            <a:extLst>
              <a:ext uri="{FF2B5EF4-FFF2-40B4-BE49-F238E27FC236}">
                <a16:creationId xmlns:a16="http://schemas.microsoft.com/office/drawing/2014/main" id="{C0B0B0C1-A306-4573-8D49-BB656F311B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FEB6FF7-C1E5-9740-9A28-03FF62C120DA}"/>
              </a:ext>
            </a:extLst>
          </p:cNvPr>
          <p:cNvSpPr>
            <a:spLocks noGrp="1"/>
          </p:cNvSpPr>
          <p:nvPr>
            <p:ph type="title"/>
          </p:nvPr>
        </p:nvSpPr>
        <p:spPr>
          <a:xfrm>
            <a:off x="6546176" y="891539"/>
            <a:ext cx="4918544" cy="1346693"/>
          </a:xfrm>
          <a:prstGeom prst="ellipse">
            <a:avLst/>
          </a:prstGeom>
        </p:spPr>
        <p:txBody>
          <a:bodyPr>
            <a:normAutofit/>
          </a:bodyPr>
          <a:lstStyle/>
          <a:p>
            <a:pPr>
              <a:defRPr/>
            </a:pPr>
            <a:br>
              <a:rPr lang="en-US" sz="1900" b="1" dirty="0">
                <a:latin typeface="+mn-lt"/>
              </a:rPr>
            </a:br>
            <a:br>
              <a:rPr lang="en-US" sz="1900" dirty="0"/>
            </a:br>
            <a:endParaRPr lang="en-US" sz="1900" b="1" dirty="0">
              <a:latin typeface="+mn-lt"/>
            </a:endParaRPr>
          </a:p>
        </p:txBody>
      </p:sp>
      <p:sp>
        <p:nvSpPr>
          <p:cNvPr id="193" name="Rectangle 192">
            <a:extLst>
              <a:ext uri="{FF2B5EF4-FFF2-40B4-BE49-F238E27FC236}">
                <a16:creationId xmlns:a16="http://schemas.microsoft.com/office/drawing/2014/main" id="{BC535556-B08A-4AB1-A294-F928EF551A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1540"/>
            <a:ext cx="5354546" cy="5071110"/>
          </a:xfrm>
          <a:prstGeom prst="rect">
            <a:avLst/>
          </a:prstGeom>
          <a:solidFill>
            <a:srgbClr val="FFFFFF"/>
          </a:solidFill>
          <a:ln>
            <a:noFill/>
          </a:ln>
          <a:effectLst>
            <a:outerShdw blurRad="406400" dist="317500" dir="5400000" sx="89000" sy="89000"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4" name="Rectangle 193">
            <a:extLst>
              <a:ext uri="{FF2B5EF4-FFF2-40B4-BE49-F238E27FC236}">
                <a16:creationId xmlns:a16="http://schemas.microsoft.com/office/drawing/2014/main" id="{18CD37E0-FCBA-44A4-9FC1-265D6334D7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71172" y="891540"/>
            <a:ext cx="722376" cy="5071110"/>
          </a:xfrm>
          <a:prstGeom prst="rect">
            <a:avLst/>
          </a:prstGeom>
          <a:solidFill>
            <a:srgbClr val="4C5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43" name="Content Placeholder 2">
            <a:extLst>
              <a:ext uri="{FF2B5EF4-FFF2-40B4-BE49-F238E27FC236}">
                <a16:creationId xmlns:a16="http://schemas.microsoft.com/office/drawing/2014/main" id="{5071A320-FF92-624F-8582-EF29B36444D7}"/>
              </a:ext>
            </a:extLst>
          </p:cNvPr>
          <p:cNvSpPr>
            <a:spLocks noGrp="1"/>
          </p:cNvSpPr>
          <p:nvPr>
            <p:ph idx="1"/>
          </p:nvPr>
        </p:nvSpPr>
        <p:spPr>
          <a:xfrm>
            <a:off x="6381464" y="2112411"/>
            <a:ext cx="4932260" cy="3635340"/>
          </a:xfrm>
        </p:spPr>
        <p:txBody>
          <a:bodyPr>
            <a:normAutofit/>
          </a:bodyPr>
          <a:lstStyle/>
          <a:p>
            <a:pPr marL="342900" lvl="1" indent="0">
              <a:buFont typeface="Arial" panose="020B0604020202020204" pitchFamily="34" charset="0"/>
              <a:buNone/>
            </a:pPr>
            <a:endParaRPr kumimoji="1" lang="en-US" altLang="en-US" sz="2000" dirty="0"/>
          </a:p>
          <a:p>
            <a:pPr marL="342900" lvl="1" indent="0">
              <a:buFont typeface="Arial" panose="020B0604020202020204" pitchFamily="34" charset="0"/>
              <a:buNone/>
            </a:pPr>
            <a:endParaRPr kumimoji="1" lang="en-US" altLang="en-US" sz="2000" dirty="0"/>
          </a:p>
          <a:p>
            <a:endParaRPr lang="en-US" altLang="en-US" sz="2000" dirty="0"/>
          </a:p>
        </p:txBody>
      </p:sp>
      <p:pic>
        <p:nvPicPr>
          <p:cNvPr id="8" name="Picture 20">
            <a:extLst>
              <a:ext uri="{FF2B5EF4-FFF2-40B4-BE49-F238E27FC236}">
                <a16:creationId xmlns:a16="http://schemas.microsoft.com/office/drawing/2014/main" id="{B8815BF7-1341-724B-9E92-9638A731A12F}"/>
              </a:ext>
            </a:extLst>
          </p:cNvPr>
          <p:cNvPicPr>
            <a:picLocks noChangeAspect="1"/>
          </p:cNvPicPr>
          <p:nvPr/>
        </p:nvPicPr>
        <p:blipFill rotWithShape="1">
          <a:blip r:embed="rId2">
            <a:extLst>
              <a:ext uri="{28A0092B-C50C-407E-A947-70E740481C1C}">
                <a14:useLocalDpi xmlns:a14="http://schemas.microsoft.com/office/drawing/2010/main" val="0"/>
              </a:ext>
            </a:extLst>
          </a:blip>
          <a:stretch/>
        </p:blipFill>
        <p:spPr bwMode="auto">
          <a:xfrm>
            <a:off x="11135543" y="5852160"/>
            <a:ext cx="1005840" cy="100584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B0E67FE6-651A-904F-A582-8852445C004B}"/>
              </a:ext>
            </a:extLst>
          </p:cNvPr>
          <p:cNvSpPr txBox="1"/>
          <p:nvPr/>
        </p:nvSpPr>
        <p:spPr>
          <a:xfrm>
            <a:off x="4797911" y="1893346"/>
            <a:ext cx="184731" cy="369332"/>
          </a:xfrm>
          <a:prstGeom prst="rect">
            <a:avLst/>
          </a:prstGeom>
          <a:noFill/>
        </p:spPr>
        <p:txBody>
          <a:bodyPr wrap="none" rtlCol="0">
            <a:spAutoFit/>
          </a:bodyPr>
          <a:lstStyle/>
          <a:p>
            <a:endParaRPr lang="en-US" dirty="0"/>
          </a:p>
        </p:txBody>
      </p:sp>
      <p:sp>
        <p:nvSpPr>
          <p:cNvPr id="5" name="TextBox 4">
            <a:extLst>
              <a:ext uri="{FF2B5EF4-FFF2-40B4-BE49-F238E27FC236}">
                <a16:creationId xmlns:a16="http://schemas.microsoft.com/office/drawing/2014/main" id="{1D78F028-47EC-B840-A4FE-3ADAFF0B15BD}"/>
              </a:ext>
            </a:extLst>
          </p:cNvPr>
          <p:cNvSpPr txBox="1"/>
          <p:nvPr/>
        </p:nvSpPr>
        <p:spPr>
          <a:xfrm>
            <a:off x="6167065" y="2238232"/>
            <a:ext cx="4966424" cy="3988784"/>
          </a:xfrm>
          <a:prstGeom prst="rect">
            <a:avLst/>
          </a:prstGeom>
          <a:noFill/>
        </p:spPr>
        <p:txBody>
          <a:bodyPr wrap="none" rtlCol="0">
            <a:spAutoFit/>
          </a:bodyPr>
          <a:lstStyle/>
          <a:p>
            <a:pPr>
              <a:lnSpc>
                <a:spcPct val="120000"/>
              </a:lnSpc>
            </a:pPr>
            <a:r>
              <a:rPr lang="en-US" sz="2400" dirty="0"/>
              <a:t>Karen  C. Erren</a:t>
            </a:r>
          </a:p>
          <a:p>
            <a:pPr>
              <a:lnSpc>
                <a:spcPct val="120000"/>
              </a:lnSpc>
            </a:pPr>
            <a:r>
              <a:rPr lang="en-US" sz="2400" dirty="0">
                <a:solidFill>
                  <a:schemeClr val="tx1">
                    <a:lumMod val="65000"/>
                    <a:lumOff val="35000"/>
                  </a:schemeClr>
                </a:solidFill>
              </a:rPr>
              <a:t>President and CEO</a:t>
            </a:r>
          </a:p>
          <a:p>
            <a:pPr>
              <a:lnSpc>
                <a:spcPct val="120000"/>
              </a:lnSpc>
            </a:pPr>
            <a:r>
              <a:rPr lang="en-US" sz="2400" dirty="0">
                <a:solidFill>
                  <a:schemeClr val="tx1">
                    <a:lumMod val="65000"/>
                    <a:lumOff val="35000"/>
                  </a:schemeClr>
                </a:solidFill>
              </a:rPr>
              <a:t>Feeding Westchester  </a:t>
            </a:r>
          </a:p>
          <a:p>
            <a:pPr>
              <a:lnSpc>
                <a:spcPct val="120000"/>
              </a:lnSpc>
            </a:pPr>
            <a:endParaRPr lang="en-US" sz="1200" dirty="0"/>
          </a:p>
          <a:p>
            <a:pPr>
              <a:lnSpc>
                <a:spcPct val="120000"/>
              </a:lnSpc>
            </a:pPr>
            <a:r>
              <a:rPr lang="en-US" sz="2400" dirty="0"/>
              <a:t>Esmeralda Hoscoy</a:t>
            </a:r>
            <a:br>
              <a:rPr lang="en-US" sz="2400" dirty="0"/>
            </a:br>
            <a:r>
              <a:rPr lang="en-US" sz="2400" dirty="0">
                <a:solidFill>
                  <a:schemeClr val="tx1">
                    <a:lumMod val="65000"/>
                    <a:lumOff val="35000"/>
                  </a:schemeClr>
                </a:solidFill>
              </a:rPr>
              <a:t>Westchester Regional Director</a:t>
            </a:r>
          </a:p>
          <a:p>
            <a:pPr>
              <a:lnSpc>
                <a:spcPct val="120000"/>
              </a:lnSpc>
            </a:pPr>
            <a:r>
              <a:rPr lang="en-US" sz="2400" dirty="0">
                <a:solidFill>
                  <a:schemeClr val="tx1">
                    <a:lumMod val="65000"/>
                    <a:lumOff val="35000"/>
                  </a:schemeClr>
                </a:solidFill>
              </a:rPr>
              <a:t>Catholic Charities Community Services</a:t>
            </a:r>
          </a:p>
          <a:p>
            <a:br>
              <a:rPr lang="en-US" sz="2400" dirty="0">
                <a:solidFill>
                  <a:schemeClr val="tx1">
                    <a:lumMod val="65000"/>
                    <a:lumOff val="35000"/>
                  </a:schemeClr>
                </a:solidFill>
              </a:rPr>
            </a:br>
            <a:endParaRPr lang="en-US" altLang="en-US" sz="2400" dirty="0">
              <a:solidFill>
                <a:schemeClr val="tx1">
                  <a:lumMod val="65000"/>
                  <a:lumOff val="35000"/>
                </a:schemeClr>
              </a:solidFill>
            </a:endParaRPr>
          </a:p>
          <a:p>
            <a:endParaRPr lang="en-US" dirty="0"/>
          </a:p>
        </p:txBody>
      </p:sp>
      <p:pic>
        <p:nvPicPr>
          <p:cNvPr id="15" name="Graphic 14" descr="Bowl outline">
            <a:extLst>
              <a:ext uri="{FF2B5EF4-FFF2-40B4-BE49-F238E27FC236}">
                <a16:creationId xmlns:a16="http://schemas.microsoft.com/office/drawing/2014/main" id="{2B3884FB-A6CE-774E-B66F-0E1CC2B17439}"/>
              </a:ext>
            </a:extLst>
          </p:cNvPr>
          <p:cNvPicPr>
            <a:picLocks noChangeAspect="1"/>
          </p:cNvPicPr>
          <p:nvPr/>
        </p:nvPicPr>
        <p:blipFill>
          <a:blip r:embed="rId3">
            <a:alphaModFix/>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34086" y="786531"/>
            <a:ext cx="2651760" cy="2651760"/>
          </a:xfrm>
          <a:prstGeom prst="rect">
            <a:avLst/>
          </a:prstGeom>
        </p:spPr>
      </p:pic>
      <p:pic>
        <p:nvPicPr>
          <p:cNvPr id="16" name="Graphic 15" descr="Apple with solid fill">
            <a:extLst>
              <a:ext uri="{FF2B5EF4-FFF2-40B4-BE49-F238E27FC236}">
                <a16:creationId xmlns:a16="http://schemas.microsoft.com/office/drawing/2014/main" id="{A9E80A18-7EFF-7D49-AB0B-4D91FF79304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647776" y="3659724"/>
            <a:ext cx="1737360" cy="1737360"/>
          </a:xfrm>
          <a:prstGeom prst="rect">
            <a:avLst/>
          </a:prstGeom>
        </p:spPr>
      </p:pic>
      <p:sp>
        <p:nvSpPr>
          <p:cNvPr id="9" name="TextBox 8">
            <a:extLst>
              <a:ext uri="{FF2B5EF4-FFF2-40B4-BE49-F238E27FC236}">
                <a16:creationId xmlns:a16="http://schemas.microsoft.com/office/drawing/2014/main" id="{5CD6FB62-73DB-2D40-8B70-A0FE75E412AD}"/>
              </a:ext>
            </a:extLst>
          </p:cNvPr>
          <p:cNvSpPr txBox="1"/>
          <p:nvPr/>
        </p:nvSpPr>
        <p:spPr>
          <a:xfrm>
            <a:off x="7029821" y="442675"/>
            <a:ext cx="3776548" cy="1523494"/>
          </a:xfrm>
          <a:prstGeom prst="rect">
            <a:avLst/>
          </a:prstGeom>
          <a:noFill/>
        </p:spPr>
        <p:txBody>
          <a:bodyPr wrap="none" rtlCol="0">
            <a:spAutoFit/>
          </a:bodyPr>
          <a:lstStyle/>
          <a:p>
            <a:pPr algn="ctr">
              <a:spcAft>
                <a:spcPts val="600"/>
              </a:spcAft>
            </a:pPr>
            <a:r>
              <a:rPr lang="en-US" sz="4400" b="1" dirty="0">
                <a:solidFill>
                  <a:schemeClr val="tx1">
                    <a:lumMod val="65000"/>
                    <a:lumOff val="35000"/>
                  </a:schemeClr>
                </a:solidFill>
              </a:rPr>
              <a:t>Hunger and </a:t>
            </a:r>
          </a:p>
          <a:p>
            <a:pPr algn="ctr">
              <a:spcAft>
                <a:spcPts val="600"/>
              </a:spcAft>
            </a:pPr>
            <a:r>
              <a:rPr lang="en-US" sz="4400" b="1" dirty="0">
                <a:solidFill>
                  <a:schemeClr val="tx1">
                    <a:lumMod val="65000"/>
                    <a:lumOff val="35000"/>
                  </a:schemeClr>
                </a:solidFill>
              </a:rPr>
              <a:t>Food Insecurity</a:t>
            </a:r>
            <a:endParaRPr lang="en-US" sz="4400" dirty="0"/>
          </a:p>
        </p:txBody>
      </p:sp>
    </p:spTree>
    <p:extLst>
      <p:ext uri="{BB962C8B-B14F-4D97-AF65-F5344CB8AC3E}">
        <p14:creationId xmlns:p14="http://schemas.microsoft.com/office/powerpoint/2010/main" val="41475757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preview">
            <a:extLst>
              <a:ext uri="{FF2B5EF4-FFF2-40B4-BE49-F238E27FC236}">
                <a16:creationId xmlns:a16="http://schemas.microsoft.com/office/drawing/2014/main" id="{43837402-B1A3-C741-BCDA-5F8E43261EE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2560" y="91440"/>
            <a:ext cx="11866880" cy="6675120"/>
          </a:xfrm>
          <a:prstGeom prst="rect">
            <a:avLst/>
          </a:prstGeom>
          <a:solidFill>
            <a:schemeClr val="accent6">
              <a:lumMod val="50000"/>
            </a:schemeClr>
          </a:solidFill>
        </p:spPr>
      </p:pic>
    </p:spTree>
    <p:extLst>
      <p:ext uri="{BB962C8B-B14F-4D97-AF65-F5344CB8AC3E}">
        <p14:creationId xmlns:p14="http://schemas.microsoft.com/office/powerpoint/2010/main" val="428584694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PT Template.11">
  <a:themeElements>
    <a:clrScheme name="OCD">
      <a:dk1>
        <a:sysClr val="windowText" lastClr="000000"/>
      </a:dk1>
      <a:lt1>
        <a:sysClr val="window" lastClr="FFFFFF"/>
      </a:lt1>
      <a:dk2>
        <a:srgbClr val="003262"/>
      </a:dk2>
      <a:lt2>
        <a:srgbClr val="1F64AF"/>
      </a:lt2>
      <a:accent1>
        <a:srgbClr val="5F636A"/>
      </a:accent1>
      <a:accent2>
        <a:srgbClr val="00C6C9"/>
      </a:accent2>
      <a:accent3>
        <a:srgbClr val="20AA4D"/>
      </a:accent3>
      <a:accent4>
        <a:srgbClr val="672C8D"/>
      </a:accent4>
      <a:accent5>
        <a:srgbClr val="FFD600"/>
      </a:accent5>
      <a:accent6>
        <a:srgbClr val="F47421"/>
      </a:accent6>
      <a:hlink>
        <a:srgbClr val="E82C2A"/>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5DB66F261342144BD0B33D45104814F" ma:contentTypeVersion="12" ma:contentTypeDescription="Create a new document." ma:contentTypeScope="" ma:versionID="da4c58047ddd79c3a601998c5c6f033b">
  <xsd:schema xmlns:xsd="http://www.w3.org/2001/XMLSchema" xmlns:xs="http://www.w3.org/2001/XMLSchema" xmlns:p="http://schemas.microsoft.com/office/2006/metadata/properties" xmlns:ns3="47f0eca5-6db6-4ac2-a0bc-b9a50052049f" xmlns:ns4="043719ae-6668-4590-a1ba-c77c0368cd3d" targetNamespace="http://schemas.microsoft.com/office/2006/metadata/properties" ma:root="true" ma:fieldsID="08f19c6ea3d63dedae0b2070e1fe9da9" ns3:_="" ns4:_="">
    <xsd:import namespace="47f0eca5-6db6-4ac2-a0bc-b9a50052049f"/>
    <xsd:import namespace="043719ae-6668-4590-a1ba-c77c0368cd3d"/>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7f0eca5-6db6-4ac2-a0bc-b9a50052049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43719ae-6668-4590-a1ba-c77c0368cd3d"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3066E63-BF61-4354-BE9D-B2F1BC2C411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7f0eca5-6db6-4ac2-a0bc-b9a50052049f"/>
    <ds:schemaRef ds:uri="043719ae-6668-4590-a1ba-c77c0368cd3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504B591-7882-4FA2-A0D3-3198793ADFA1}">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35E9F66B-626A-4181-8BE6-9E49A9A5358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782</TotalTime>
  <Words>1350</Words>
  <Application>Microsoft Macintosh PowerPoint</Application>
  <PresentationFormat>Widescreen</PresentationFormat>
  <Paragraphs>178</Paragraphs>
  <Slides>27</Slides>
  <Notes>0</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27</vt:i4>
      </vt:variant>
    </vt:vector>
  </HeadingPairs>
  <TitlesOfParts>
    <vt:vector size="35" baseType="lpstr">
      <vt:lpstr>Arial</vt:lpstr>
      <vt:lpstr>Calibri</vt:lpstr>
      <vt:lpstr>Calibri Light</vt:lpstr>
      <vt:lpstr>Georgia</vt:lpstr>
      <vt:lpstr>Helvetica</vt:lpstr>
      <vt:lpstr>Wingdings</vt:lpstr>
      <vt:lpstr>Office Theme</vt:lpstr>
      <vt:lpstr>PPT Template.11</vt:lpstr>
      <vt:lpstr> </vt:lpstr>
      <vt:lpstr> </vt:lpstr>
      <vt:lpstr> </vt:lpstr>
      <vt:lpstr> </vt:lpstr>
      <vt:lpstr> </vt:lpstr>
      <vt:lpstr>PowerPoint Presentation</vt:lpstr>
      <vt:lpstr>NPW 2021 Advocacy and Policy Agenda   FOCUS ISSUES </vt:lpstr>
      <vt:lpstr>  </vt:lpstr>
      <vt:lpstr>PowerPoint Presentation</vt:lpstr>
      <vt:lpstr>PowerPoint Presentation</vt:lpstr>
      <vt:lpstr>  </vt:lpstr>
      <vt:lpstr>Funding for Affordable Housing</vt:lpstr>
      <vt:lpstr>PowerPoint Presentation</vt:lpstr>
      <vt:lpstr>  </vt:lpstr>
      <vt:lpstr>“Without mental health, there can be no true physical health.”  – Dr. Brock Chisholm, the first Director-General of the World Health Organization (WHO)</vt:lpstr>
      <vt:lpstr>  </vt:lpstr>
      <vt:lpstr>  </vt:lpstr>
      <vt:lpstr>ADDITIONAL INFORMATION AND MATERIALS</vt:lpstr>
      <vt:lpstr>PowerPoint Presentation</vt:lpstr>
      <vt:lpstr>WESTCHESTER CHILDREN’S ASSOCIATION</vt:lpstr>
      <vt:lpstr>CHILD CARE COUNCIL OF WESTCHESTER</vt:lpstr>
      <vt:lpstr>PowerPoint Presentation</vt:lpstr>
      <vt:lpstr>PowerPoint Presentation</vt:lpstr>
      <vt:lpstr>CATHOLIC CHARITIES</vt:lpstr>
      <vt:lpstr>CATHOLIC CHARITIES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Microsoft Office User</dc:creator>
  <cp:lastModifiedBy>Microsoft Office User</cp:lastModifiedBy>
  <cp:revision>71</cp:revision>
  <dcterms:created xsi:type="dcterms:W3CDTF">2020-10-19T15:40:36Z</dcterms:created>
  <dcterms:modified xsi:type="dcterms:W3CDTF">2021-02-19T13:55:27Z</dcterms:modified>
</cp:coreProperties>
</file>