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323" r:id="rId2"/>
    <p:sldId id="418" r:id="rId3"/>
    <p:sldId id="455" r:id="rId4"/>
    <p:sldId id="359" r:id="rId5"/>
    <p:sldId id="464" r:id="rId6"/>
    <p:sldId id="466" r:id="rId7"/>
    <p:sldId id="402" r:id="rId8"/>
    <p:sldId id="467" r:id="rId9"/>
    <p:sldId id="461" r:id="rId10"/>
    <p:sldId id="462" r:id="rId11"/>
    <p:sldId id="468" r:id="rId12"/>
    <p:sldId id="476" r:id="rId13"/>
    <p:sldId id="396" r:id="rId14"/>
    <p:sldId id="452" r:id="rId15"/>
    <p:sldId id="471" r:id="rId16"/>
    <p:sldId id="475" r:id="rId17"/>
    <p:sldId id="426" r:id="rId18"/>
    <p:sldId id="383" r:id="rId19"/>
    <p:sldId id="390" r:id="rId20"/>
    <p:sldId id="477" r:id="rId21"/>
    <p:sldId id="470" r:id="rId22"/>
    <p:sldId id="474" r:id="rId23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44A53B-805D-C947-BFCD-DEC802218795}">
          <p14:sldIdLst>
            <p14:sldId id="323"/>
            <p14:sldId id="418"/>
            <p14:sldId id="455"/>
            <p14:sldId id="359"/>
            <p14:sldId id="464"/>
            <p14:sldId id="466"/>
          </p14:sldIdLst>
        </p14:section>
        <p14:section name="Untitled Section" id="{FB2D4492-21EB-BE4D-AAD3-698F14811290}">
          <p14:sldIdLst>
            <p14:sldId id="402"/>
            <p14:sldId id="467"/>
            <p14:sldId id="461"/>
            <p14:sldId id="462"/>
            <p14:sldId id="468"/>
            <p14:sldId id="476"/>
            <p14:sldId id="396"/>
            <p14:sldId id="452"/>
            <p14:sldId id="471"/>
            <p14:sldId id="475"/>
            <p14:sldId id="426"/>
            <p14:sldId id="383"/>
            <p14:sldId id="390"/>
            <p14:sldId id="477"/>
            <p14:sldId id="470"/>
            <p14:sldId id="4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9AD"/>
    <a:srgbClr val="EB2026"/>
    <a:srgbClr val="2D89B2"/>
    <a:srgbClr val="F8F8F8"/>
    <a:srgbClr val="8D2D90"/>
    <a:srgbClr val="800000"/>
    <a:srgbClr val="31BDE0"/>
    <a:srgbClr val="A30001"/>
    <a:srgbClr val="3E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27" autoAdjust="0"/>
    <p:restoredTop sz="93025"/>
  </p:normalViewPr>
  <p:slideViewPr>
    <p:cSldViewPr snapToGrid="0" snapToObjects="1">
      <p:cViewPr varScale="1">
        <p:scale>
          <a:sx n="103" d="100"/>
          <a:sy n="103" d="100"/>
        </p:scale>
        <p:origin x="15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AE761DA1-96F7-2E40-8302-EA3671EDA70D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9C542478-C6A8-E048-B99B-70588F283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4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3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5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7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8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4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B772-575B-5A40-A006-6F234908FA6C}" type="datetimeFigureOut">
              <a:rPr lang="en-US" smtClean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D28F-E655-6840-8CC0-5A86F463B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npwestchester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lanning.westchestergov.com/initiatives/census-20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alhealth.westchestergov.com/tips-to-help-cope" TargetMode="External"/><Relationship Id="rId2" Type="http://schemas.openxmlformats.org/officeDocument/2006/relationships/hyperlink" Target="http://mentalhealth.westchestergov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health.ny.gov/hom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clean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ean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westchester.org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3.png"/><Relationship Id="rId2" Type="http://schemas.openxmlformats.org/officeDocument/2006/relationships/hyperlink" Target="http://www.npwestchest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npwestchester.org/EmailTracker/LinkTracker.ashx?linkAndRecipientCode=FTC2h31LFJzabcsAH23JndZlTFthwHWmsaYB4TBOyyn%2BISaCfy0Sq4r010G/uTLjcCump37MLfBTg/yUZWNJJ4J1P8y0JqDst33Rl3Elzp4%3D" TargetMode="External"/><Relationship Id="rId4" Type="http://schemas.openxmlformats.org/officeDocument/2006/relationships/hyperlink" Target="https://www.myhrd.bi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://www.npwestchester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084C8D-EB49-F143-95EF-14B27CC7FFA9}"/>
              </a:ext>
            </a:extLst>
          </p:cNvPr>
          <p:cNvSpPr txBox="1"/>
          <p:nvPr/>
        </p:nvSpPr>
        <p:spPr>
          <a:xfrm>
            <a:off x="72034" y="448532"/>
            <a:ext cx="5922829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</a:rPr>
              <a:t>MENTAL HEALTH MATTERS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</a:rPr>
              <a:t>June 4, 2020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BBAD-5159-4149-8E4F-F84886E8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2443315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832430B-B1B3-7A44-8D75-6866F8486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" r="-3" b="-3"/>
          <a:stretch/>
        </p:blipFill>
        <p:spPr>
          <a:xfrm>
            <a:off x="7451430" y="1374165"/>
            <a:ext cx="3667795" cy="338328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7E41C-3723-E04E-BD47-81FB12414727}"/>
              </a:ext>
            </a:extLst>
          </p:cNvPr>
          <p:cNvSpPr txBox="1"/>
          <p:nvPr/>
        </p:nvSpPr>
        <p:spPr>
          <a:xfrm>
            <a:off x="0" y="2070853"/>
            <a:ext cx="54959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Michael Orth, MSW, Commissioner, </a:t>
            </a:r>
            <a:r>
              <a:rPr lang="en-US" sz="2000" dirty="0">
                <a:solidFill>
                  <a:srgbClr val="0070C0"/>
                </a:solidFill>
              </a:rPr>
              <a:t>Westchester County Department of Community Mental Health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/>
              <a:t>Bernadette </a:t>
            </a:r>
            <a:r>
              <a:rPr lang="en-US" sz="2000" dirty="0" err="1" smtClean="0"/>
              <a:t>Kingham</a:t>
            </a:r>
            <a:r>
              <a:rPr lang="en-US" sz="2000" dirty="0" smtClean="0"/>
              <a:t>-Bez</a:t>
            </a:r>
            <a:r>
              <a:rPr lang="en-US" sz="2000" smtClean="0"/>
              <a:t>, </a:t>
            </a:r>
            <a:r>
              <a:rPr lang="en-US" sz="2000" smtClean="0">
                <a:solidFill>
                  <a:srgbClr val="0070C0"/>
                </a:solidFill>
              </a:rPr>
              <a:t>SVP</a:t>
            </a:r>
            <a:r>
              <a:rPr lang="en-US" sz="2000" dirty="0">
                <a:solidFill>
                  <a:srgbClr val="0070C0"/>
                </a:solidFill>
              </a:rPr>
              <a:t>, St. Joseph’s Hospital and Executive Director of St. Vincent’s Hospital Westchester 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Dr. Adwoa Akhu, </a:t>
            </a:r>
            <a:r>
              <a:rPr lang="en-US" sz="2000" dirty="0">
                <a:solidFill>
                  <a:srgbClr val="0070C0"/>
                </a:solidFill>
              </a:rPr>
              <a:t>Licensed Clinical Psychologist, Twenty </a:t>
            </a:r>
            <a:r>
              <a:rPr lang="en-US" sz="2000" dirty="0" smtClean="0">
                <a:solidFill>
                  <a:srgbClr val="0070C0"/>
                </a:solidFill>
              </a:rPr>
              <a:t>years </a:t>
            </a:r>
            <a:r>
              <a:rPr lang="en-US" sz="2000" dirty="0">
                <a:solidFill>
                  <a:srgbClr val="0070C0"/>
                </a:solidFill>
              </a:rPr>
              <a:t>in Private Practice and former president of the New York Association of Black Psychologists</a:t>
            </a:r>
          </a:p>
          <a:p>
            <a:endParaRPr lang="en-US" sz="2000" dirty="0"/>
          </a:p>
          <a:p>
            <a:r>
              <a:rPr lang="en-US" sz="2000" dirty="0" smtClean="0"/>
              <a:t>Anahaita </a:t>
            </a:r>
            <a:r>
              <a:rPr lang="en-US" sz="2000" dirty="0"/>
              <a:t>Kotval,  </a:t>
            </a:r>
            <a:r>
              <a:rPr lang="en-US" sz="2000" dirty="0">
                <a:solidFill>
                  <a:srgbClr val="0070C0"/>
                </a:solidFill>
              </a:rPr>
              <a:t>President, Nonprofit Westchester, CEO, Lifting Up Westchester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817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C70C-0E77-A44B-8D8E-D67EC3C9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225083"/>
            <a:ext cx="11648048" cy="6400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070C0"/>
                </a:solidFill>
              </a:rPr>
              <a:t>Supporting Workplace Health &amp; Wellness Framework: Examples</a:t>
            </a:r>
          </a:p>
          <a:p>
            <a:pPr marL="0" indent="0" algn="just">
              <a:buNone/>
            </a:pPr>
            <a:endParaRPr lang="en-US" sz="29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</a:rPr>
              <a:t>Education</a:t>
            </a:r>
          </a:p>
          <a:p>
            <a:pPr lvl="0" algn="just"/>
            <a:r>
              <a:rPr lang="en-US" sz="2200" dirty="0"/>
              <a:t>Post Personal protective equipment (PPE) reminders and protocols throughout office.</a:t>
            </a:r>
          </a:p>
          <a:p>
            <a:pPr lvl="0" algn="just"/>
            <a:r>
              <a:rPr lang="en-US" sz="2200" dirty="0"/>
              <a:t>Post wellness and positive messaging around office space.</a:t>
            </a:r>
          </a:p>
          <a:p>
            <a:pPr lvl="0" algn="just"/>
            <a:r>
              <a:rPr lang="en-US" sz="2200" dirty="0"/>
              <a:t>Provide “Mental Health First Aid” (or other) training for staff.</a:t>
            </a:r>
          </a:p>
          <a:p>
            <a:pPr lvl="0" algn="just"/>
            <a:r>
              <a:rPr lang="en-US" sz="2200" dirty="0"/>
              <a:t>Supportive resource list for staff that will not continue to be employed.</a:t>
            </a: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</a:rPr>
              <a:t>Prevention</a:t>
            </a:r>
          </a:p>
          <a:p>
            <a:pPr lvl="0" algn="just"/>
            <a:r>
              <a:rPr lang="en-US" sz="2200" dirty="0"/>
              <a:t>Upon returning to work after COVID-19, ensure the physical workplace is safe for employees to work in.</a:t>
            </a:r>
          </a:p>
          <a:p>
            <a:pPr lvl="0" algn="just"/>
            <a:r>
              <a:rPr lang="en-US" sz="2200" dirty="0"/>
              <a:t>Have a meeting with staff before they return to work to discuss safety plans.</a:t>
            </a:r>
          </a:p>
          <a:p>
            <a:pPr lvl="0" algn="just"/>
            <a:r>
              <a:rPr lang="en-US" sz="2200" dirty="0"/>
              <a:t>Communicate clearly and often with staff.</a:t>
            </a:r>
          </a:p>
          <a:p>
            <a:pPr lvl="0" algn="just"/>
            <a:r>
              <a:rPr lang="en-US" sz="2200" dirty="0"/>
              <a:t>Create “Break Rooms” in office setting.</a:t>
            </a:r>
          </a:p>
          <a:p>
            <a:pPr lvl="0" algn="just"/>
            <a:r>
              <a:rPr lang="en-US" sz="2200" dirty="0"/>
              <a:t>Offer mindfulness and wellness opportunities for all staff.</a:t>
            </a:r>
          </a:p>
          <a:p>
            <a:pPr lvl="0" algn="just"/>
            <a:r>
              <a:rPr lang="en-US" sz="2200" dirty="0"/>
              <a:t>Stay connected with staff.  Schedule regular staff meetings, supervision and peer groups.</a:t>
            </a:r>
          </a:p>
          <a:p>
            <a:pPr marL="0" indent="0" algn="just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AFE2D-0DA8-CE47-A32A-93B164161716}"/>
              </a:ext>
            </a:extLst>
          </p:cNvPr>
          <p:cNvSpPr/>
          <p:nvPr/>
        </p:nvSpPr>
        <p:spPr>
          <a:xfrm>
            <a:off x="2676939" y="2040835"/>
            <a:ext cx="646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03201-F88E-A043-88C9-964B60E0E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748425" y="5352757"/>
            <a:ext cx="1443575" cy="12801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925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C70C-0E77-A44B-8D8E-D67EC3C9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225083"/>
            <a:ext cx="11648048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070C0"/>
                </a:solidFill>
              </a:rPr>
              <a:t>Supporting Workplace Health &amp; Wellness Framework: Examples</a:t>
            </a:r>
          </a:p>
          <a:p>
            <a:pPr marL="0" indent="0" algn="just">
              <a:buNone/>
            </a:pPr>
            <a:endParaRPr lang="en-US" sz="29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2900" b="1" dirty="0">
                <a:solidFill>
                  <a:srgbClr val="0070C0"/>
                </a:solidFill>
              </a:rPr>
              <a:t>Intervention</a:t>
            </a:r>
          </a:p>
          <a:p>
            <a:pPr lvl="0"/>
            <a:r>
              <a:rPr lang="en-US" sz="2600" dirty="0"/>
              <a:t>Conduct regular “check-ins” with staff on “how are you feeling”.</a:t>
            </a:r>
          </a:p>
          <a:p>
            <a:pPr lvl="0"/>
            <a:r>
              <a:rPr lang="en-US" sz="2600" dirty="0"/>
              <a:t>Create “crisis plan” for workers struggling.  Make sure to include concrete protocols.</a:t>
            </a:r>
          </a:p>
          <a:p>
            <a:pPr lvl="0"/>
            <a:r>
              <a:rPr lang="en-US" sz="2600" dirty="0"/>
              <a:t>Address mourning, loss, grief employees maybe experiencing. </a:t>
            </a:r>
          </a:p>
          <a:p>
            <a:pPr lvl="0"/>
            <a:r>
              <a:rPr lang="en-US" sz="2600" dirty="0"/>
              <a:t>Provide a confidential help line or email address where employees can raise concerns and ask for help anonymously.</a:t>
            </a:r>
          </a:p>
          <a:p>
            <a:pPr marL="0" indent="0" algn="just">
              <a:buNone/>
            </a:pPr>
            <a:r>
              <a:rPr lang="en-US" sz="2900" b="1" dirty="0">
                <a:solidFill>
                  <a:srgbClr val="0070C0"/>
                </a:solidFill>
              </a:rPr>
              <a:t>Resources</a:t>
            </a:r>
          </a:p>
          <a:p>
            <a:pPr lvl="0"/>
            <a:r>
              <a:rPr lang="en-US" sz="2600" dirty="0"/>
              <a:t>Provide resources &amp; supports to staff.</a:t>
            </a:r>
          </a:p>
          <a:p>
            <a:pPr lvl="0"/>
            <a:r>
              <a:rPr lang="en-US" sz="2600" dirty="0"/>
              <a:t>Offer Employee Assistance Program (EAP) if available.</a:t>
            </a:r>
          </a:p>
          <a:p>
            <a:pPr lvl="0"/>
            <a:r>
              <a:rPr lang="en-US" sz="2600" dirty="0"/>
              <a:t>Create partnership with local mental health agencies.</a:t>
            </a:r>
          </a:p>
          <a:p>
            <a:pPr marL="0" indent="0" algn="just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AFE2D-0DA8-CE47-A32A-93B164161716}"/>
              </a:ext>
            </a:extLst>
          </p:cNvPr>
          <p:cNvSpPr/>
          <p:nvPr/>
        </p:nvSpPr>
        <p:spPr>
          <a:xfrm>
            <a:off x="2676939" y="2040835"/>
            <a:ext cx="646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56C12-D0CD-8C44-BDDC-822F3D88F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551476" y="5352757"/>
            <a:ext cx="1443575" cy="1280160"/>
          </a:xfrm>
          <a:prstGeom prst="rect">
            <a:avLst/>
          </a:prstGeom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6BC455-F826-9D44-BF8E-47E6E1045F19}"/>
              </a:ext>
            </a:extLst>
          </p:cNvPr>
          <p:cNvSpPr txBox="1">
            <a:spLocks/>
          </p:cNvSpPr>
          <p:nvPr/>
        </p:nvSpPr>
        <p:spPr>
          <a:xfrm>
            <a:off x="1524000" y="2399099"/>
            <a:ext cx="9465564" cy="3400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smtClean="0"/>
          </a:p>
          <a:p>
            <a:pPr marL="0" indent="0">
              <a:buFont typeface="Arial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376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8E54-8C41-C547-97F9-DD73769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C455-F826-9D44-BF8E-47E6E104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3A3E-395F-6B45-9DFA-225F587E1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961383" y="5870448"/>
            <a:ext cx="1015419" cy="90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D38D-4829-2042-B7DE-FC0DC264D0C9}"/>
              </a:ext>
            </a:extLst>
          </p:cNvPr>
          <p:cNvSpPr txBox="1"/>
          <p:nvPr/>
        </p:nvSpPr>
        <p:spPr>
          <a:xfrm>
            <a:off x="6096000" y="2774669"/>
            <a:ext cx="18473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F121C-84F7-354F-9B41-808CFEE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pPr marL="0" indent="0" algn="ctr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C1D7-6212-B442-B1EB-C73C3828C450}"/>
              </a:ext>
            </a:extLst>
          </p:cNvPr>
          <p:cNvSpPr txBox="1"/>
          <p:nvPr/>
        </p:nvSpPr>
        <p:spPr>
          <a:xfrm>
            <a:off x="745828" y="2659559"/>
            <a:ext cx="4359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TAKE THE CENSUS</a:t>
            </a:r>
          </a:p>
        </p:txBody>
      </p:sp>
      <p:pic>
        <p:nvPicPr>
          <p:cNvPr id="10" name="Picture 1" descr="graphic and text for Census 2020">
            <a:hlinkClick r:id="rId2"/>
            <a:extLst>
              <a:ext uri="{FF2B5EF4-FFF2-40B4-BE49-F238E27FC236}">
                <a16:creationId xmlns:a16="http://schemas.microsoft.com/office/drawing/2014/main" id="{FD3FA1BC-0758-B642-B946-1BB1E882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9224" y="2126057"/>
            <a:ext cx="5722776" cy="21031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865B1-2C2B-5F48-82C1-EC1AC58290A5}"/>
              </a:ext>
            </a:extLst>
          </p:cNvPr>
          <p:cNvSpPr txBox="1"/>
          <p:nvPr/>
        </p:nvSpPr>
        <p:spPr>
          <a:xfrm>
            <a:off x="6241775" y="4982817"/>
            <a:ext cx="674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https://planning.westchestergov.com/initiatives/census-2020</a:t>
            </a:r>
          </a:p>
        </p:txBody>
      </p:sp>
    </p:spTree>
    <p:extLst>
      <p:ext uri="{BB962C8B-B14F-4D97-AF65-F5344CB8AC3E}">
        <p14:creationId xmlns:p14="http://schemas.microsoft.com/office/powerpoint/2010/main" val="61859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F121C-84F7-354F-9B41-808CFEE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027"/>
            <a:ext cx="5394165" cy="2813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endParaRPr lang="en-US" sz="1900" b="1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C1D7-6212-B442-B1EB-C73C3828C450}"/>
              </a:ext>
            </a:extLst>
          </p:cNvPr>
          <p:cNvSpPr txBox="1"/>
          <p:nvPr/>
        </p:nvSpPr>
        <p:spPr>
          <a:xfrm>
            <a:off x="2210105" y="2659559"/>
            <a:ext cx="1430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VOTE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C9768-4967-EE44-9056-B64E135F9A8B}"/>
              </a:ext>
            </a:extLst>
          </p:cNvPr>
          <p:cNvSpPr txBox="1"/>
          <p:nvPr/>
        </p:nvSpPr>
        <p:spPr>
          <a:xfrm>
            <a:off x="6096000" y="2048787"/>
            <a:ext cx="60032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PRESIDENTIAL, CONGRESSIONAL, STATE, LOCAL PRIMARIES</a:t>
            </a:r>
          </a:p>
          <a:p>
            <a:pPr algn="ctr"/>
            <a:r>
              <a:rPr lang="en-US" sz="3200" b="1" dirty="0"/>
              <a:t>JUNE 23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dirty="0"/>
              <a:t>http://www.lwvw.org/</a:t>
            </a:r>
          </a:p>
          <a:p>
            <a:endParaRPr lang="en-US" dirty="0"/>
          </a:p>
          <a:p>
            <a:pPr algn="ctr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0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F121C-84F7-354F-9B41-808CFEE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2304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b="1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D0AE6D-79BA-7C4C-8B2A-38C6A3E65B69}"/>
              </a:ext>
            </a:extLst>
          </p:cNvPr>
          <p:cNvSpPr txBox="1">
            <a:spLocks/>
          </p:cNvSpPr>
          <p:nvPr/>
        </p:nvSpPr>
        <p:spPr>
          <a:xfrm>
            <a:off x="4921371" y="320040"/>
            <a:ext cx="6250940" cy="57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500" b="1" dirty="0"/>
          </a:p>
          <a:p>
            <a:pPr>
              <a:buFont typeface="Arial" panose="020B0604020202020204" pitchFamily="34" charset="0"/>
              <a:buChar char="•"/>
            </a:pPr>
            <a:endParaRPr lang="en-US" sz="500" b="1" dirty="0"/>
          </a:p>
          <a:p>
            <a:pPr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0" indent="0">
              <a:buNone/>
            </a:pPr>
            <a:r>
              <a:rPr lang="en-US" sz="2400" b="1" dirty="0"/>
              <a:t>Westchester County Department of Community Mental Health (DCMH)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(914) 995-1900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Resource Directory (You had directly)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http://mentalhealth.westchestergov.com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Tips to Help Cope During the COVID-19 </a:t>
            </a:r>
            <a:r>
              <a:rPr lang="en-US" sz="2400"/>
              <a:t>Pandemic </a:t>
            </a:r>
            <a:r>
              <a:rPr lang="en-US" sz="240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://mentalhealth.westchestergov.com/tips-to-help-cope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NY State Department of Health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https://coronavirus.health.ny.gov/home</a:t>
            </a: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>
              <a:buFont typeface="Arial" panose="020B0604020202020204" pitchFamily="34" charset="0"/>
              <a:buChar char="•"/>
            </a:pPr>
            <a:endParaRPr lang="en-US" sz="500" dirty="0"/>
          </a:p>
          <a:p>
            <a:pPr marL="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0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457200" lvl="1">
              <a:buFont typeface="Arial" panose="020B0604020202020204" pitchFamily="34" charset="0"/>
              <a:buChar char="•"/>
            </a:pPr>
            <a:endParaRPr kumimoji="1" lang="en-US" sz="500" dirty="0"/>
          </a:p>
          <a:p>
            <a:pPr marL="457200" lvl="1">
              <a:buFont typeface="Arial" panose="020B0604020202020204" pitchFamily="34" charset="0"/>
              <a:buChar char="•"/>
            </a:pPr>
            <a:endParaRPr kumimoji="1" lang="en-US" sz="500" dirty="0"/>
          </a:p>
          <a:p>
            <a:pPr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C1D7-6212-B442-B1EB-C73C3828C450}"/>
              </a:ext>
            </a:extLst>
          </p:cNvPr>
          <p:cNvSpPr txBox="1"/>
          <p:nvPr/>
        </p:nvSpPr>
        <p:spPr>
          <a:xfrm>
            <a:off x="1457370" y="2659559"/>
            <a:ext cx="2936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0070C0"/>
                </a:solidFill>
              </a:rPr>
              <a:t>RESOURCES</a:t>
            </a:r>
            <a:endParaRPr lang="en-US" sz="4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8F121C-84F7-354F-9B41-808CFEE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9027"/>
            <a:ext cx="5394165" cy="2813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b="1" dirty="0"/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/>
            </a:r>
            <a:br>
              <a:rPr lang="en-US" sz="1900" dirty="0"/>
            </a:br>
            <a:endParaRPr lang="en-US" sz="1900" b="1" dirty="0"/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DC1D7-6212-B442-B1EB-C73C3828C450}"/>
              </a:ext>
            </a:extLst>
          </p:cNvPr>
          <p:cNvSpPr txBox="1"/>
          <p:nvPr/>
        </p:nvSpPr>
        <p:spPr>
          <a:xfrm>
            <a:off x="1457370" y="2659559"/>
            <a:ext cx="2936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RESOURCES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D0AE6D-79BA-7C4C-8B2A-38C6A3E65B69}"/>
              </a:ext>
            </a:extLst>
          </p:cNvPr>
          <p:cNvSpPr txBox="1">
            <a:spLocks/>
          </p:cNvSpPr>
          <p:nvPr/>
        </p:nvSpPr>
        <p:spPr>
          <a:xfrm>
            <a:off x="6304698" y="159026"/>
            <a:ext cx="5394164" cy="6492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/>
              <a:t>OMH NYS COVID-19 Emotional Support Line</a:t>
            </a:r>
            <a:r>
              <a:rPr lang="en-US" sz="20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(844) 863-9314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/>
              <a:t> 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/>
              <a:t>St Vincent’s Crisis Prevention &amp; Response Team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(914) 925-5959</a:t>
            </a: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National Suicide Prevention Lifeline</a:t>
            </a:r>
            <a:r>
              <a:rPr lang="en-US" sz="2000" dirty="0"/>
              <a:t> 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70C0"/>
                </a:solidFill>
              </a:rPr>
              <a:t>1-800-273-TALK (8255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en-US" sz="20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New York State Domestic Violence Hotline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70C0"/>
                </a:solidFill>
              </a:rPr>
              <a:t>1-800-942-6906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Crisis Text Line		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>
                <a:solidFill>
                  <a:srgbClr val="0070C0"/>
                </a:solidFill>
              </a:rPr>
              <a:t>Text "Got5" to 741-741</a:t>
            </a:r>
          </a:p>
          <a:p>
            <a:pPr marL="457200" lvl="1" indent="0">
              <a:buFont typeface="Arial"/>
              <a:buNone/>
            </a:pPr>
            <a:endParaRPr kumimoji="1" lang="en-US" sz="2000" dirty="0"/>
          </a:p>
          <a:p>
            <a:pPr marL="457200" lvl="1" indent="0">
              <a:buFont typeface="Arial"/>
              <a:buNone/>
            </a:pPr>
            <a:endParaRPr kumimoji="1"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55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9E14CF36-A164-AD42-89FC-690AC5F58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59" y="418768"/>
            <a:ext cx="4803536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2542A-96DE-C643-8B59-B5D72B037623}"/>
              </a:ext>
            </a:extLst>
          </p:cNvPr>
          <p:cNvSpPr txBox="1"/>
          <p:nvPr/>
        </p:nvSpPr>
        <p:spPr>
          <a:xfrm>
            <a:off x="387537" y="2504661"/>
            <a:ext cx="44067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A9AD"/>
                </a:solidFill>
              </a:rPr>
              <a:t>CCLEAN</a:t>
            </a:r>
          </a:p>
          <a:p>
            <a:pPr algn="ctr"/>
            <a:r>
              <a:rPr lang="en-US" sz="3200" b="1" dirty="0">
                <a:solidFill>
                  <a:srgbClr val="3BA9AD"/>
                </a:solidFill>
              </a:rPr>
              <a:t>JOE PIZZIMENTI, OWNER</a:t>
            </a:r>
          </a:p>
          <a:p>
            <a:pPr algn="ctr"/>
            <a:r>
              <a:rPr lang="en-US" sz="3200" b="1" dirty="0">
                <a:solidFill>
                  <a:srgbClr val="3BA9AD"/>
                </a:solidFill>
              </a:rPr>
              <a:t>914-340-0220</a:t>
            </a:r>
          </a:p>
          <a:p>
            <a:pPr algn="ctr"/>
            <a:r>
              <a:rPr lang="en-US" sz="3200" b="1" dirty="0">
                <a:solidFill>
                  <a:srgbClr val="3BA9AD"/>
                </a:solidFill>
                <a:hlinkClick r:id="rId4"/>
              </a:rPr>
              <a:t>WWW.CLEAN.IT</a:t>
            </a:r>
            <a:endParaRPr lang="en-US" sz="3200" b="1" dirty="0">
              <a:solidFill>
                <a:srgbClr val="3BA9AD"/>
              </a:solidFill>
            </a:endParaRPr>
          </a:p>
          <a:p>
            <a:pPr algn="ctr"/>
            <a:endParaRPr lang="en-US" sz="3200" b="1" dirty="0">
              <a:solidFill>
                <a:srgbClr val="3BA9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B6FF7-C1E5-9740-9A28-03FF62C1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4100" b="1" dirty="0">
                <a:latin typeface="+mn-lt"/>
              </a:rPr>
              <a:t>CONTACT</a:t>
            </a:r>
            <a:br>
              <a:rPr lang="en-US" sz="4100" b="1" dirty="0">
                <a:latin typeface="+mn-lt"/>
              </a:rPr>
            </a:br>
            <a:endParaRPr lang="en-US" sz="4100" b="1" dirty="0">
              <a:latin typeface="+mn-lt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9F24-69A4-7C4B-9F47-8A5E04FE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kumimoji="1" lang="en-US" sz="2200"/>
          </a:p>
          <a:p>
            <a:pPr marL="457200" lvl="1" indent="0">
              <a:buNone/>
            </a:pPr>
            <a:endParaRPr kumimoji="1" lang="en-US" sz="2200"/>
          </a:p>
          <a:p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4289A-3121-884E-B026-1A1008920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2274809" y="3699105"/>
            <a:ext cx="1237356" cy="109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016AD0-3F3E-5943-9407-428C271739BE}"/>
              </a:ext>
            </a:extLst>
          </p:cNvPr>
          <p:cNvSpPr txBox="1"/>
          <p:nvPr/>
        </p:nvSpPr>
        <p:spPr>
          <a:xfrm>
            <a:off x="3512165" y="1369938"/>
            <a:ext cx="8389543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Nonprofit Westchester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www.npwestchester.org</a:t>
            </a:r>
            <a:r>
              <a:rPr lang="en-US" sz="2400" dirty="0"/>
              <a:t>, </a:t>
            </a:r>
          </a:p>
          <a:p>
            <a:pPr algn="ctr">
              <a:spcAft>
                <a:spcPts val="600"/>
              </a:spcAft>
            </a:pPr>
            <a:endParaRPr lang="en-US" sz="2400" b="1" dirty="0"/>
          </a:p>
          <a:p>
            <a:pPr algn="ctr">
              <a:spcAft>
                <a:spcPts val="600"/>
              </a:spcAft>
            </a:pPr>
            <a:r>
              <a:rPr lang="en-US" sz="2400" b="1" dirty="0"/>
              <a:t>Jan Fisher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Executive Director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jfisher@npwestchester.org, 914-439-0203</a:t>
            </a:r>
            <a:endParaRPr lang="en-US" sz="2400" dirty="0"/>
          </a:p>
          <a:p>
            <a:pPr algn="ctr">
              <a:spcAft>
                <a:spcPts val="600"/>
              </a:spcAft>
            </a:pPr>
            <a:endParaRPr lang="en-US" sz="2000" b="1" dirty="0"/>
          </a:p>
          <a:p>
            <a:pPr algn="ctr">
              <a:spcAft>
                <a:spcPts val="600"/>
              </a:spcAft>
            </a:pPr>
            <a:r>
              <a:rPr lang="en-US" sz="2400" b="1" dirty="0"/>
              <a:t>Suzanne Gardos 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Manager, Community Engagement</a:t>
            </a:r>
          </a:p>
          <a:p>
            <a:pPr algn="ctr">
              <a:spcAft>
                <a:spcPts val="600"/>
              </a:spcAft>
            </a:pPr>
            <a:r>
              <a:rPr lang="en-US" sz="2400" b="1" dirty="0"/>
              <a:t>sgardos@npwestchester.org, 914-332-6679</a:t>
            </a:r>
          </a:p>
        </p:txBody>
      </p:sp>
    </p:spTree>
    <p:extLst>
      <p:ext uri="{BB962C8B-B14F-4D97-AF65-F5344CB8AC3E}">
        <p14:creationId xmlns:p14="http://schemas.microsoft.com/office/powerpoint/2010/main" val="205661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8E54-8C41-C547-97F9-DD73769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 b="1"/>
              <a:t>Questions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C455-F826-9D44-BF8E-47E6E104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3A3E-395F-6B45-9DFA-225F587E1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961383" y="5870448"/>
            <a:ext cx="1015419" cy="90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D38D-4829-2042-B7DE-FC0DC264D0C9}"/>
              </a:ext>
            </a:extLst>
          </p:cNvPr>
          <p:cNvSpPr txBox="1"/>
          <p:nvPr/>
        </p:nvSpPr>
        <p:spPr>
          <a:xfrm>
            <a:off x="6096000" y="2774669"/>
            <a:ext cx="54697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</a:rPr>
              <a:t>?</a:t>
            </a:r>
            <a:r>
              <a:rPr lang="en-US" sz="6600" dirty="0">
                <a:solidFill>
                  <a:srgbClr val="00B0F0"/>
                </a:solidFill>
              </a:rPr>
              <a:t>?</a:t>
            </a:r>
            <a:r>
              <a:rPr lang="en-US" sz="6600" dirty="0">
                <a:solidFill>
                  <a:srgbClr val="0070C0"/>
                </a:solidFill>
              </a:rPr>
              <a:t>? ?</a:t>
            </a:r>
            <a:r>
              <a:rPr lang="en-US" sz="6600" dirty="0">
                <a:solidFill>
                  <a:srgbClr val="00B0F0"/>
                </a:solidFill>
              </a:rPr>
              <a:t>?</a:t>
            </a:r>
            <a:r>
              <a:rPr lang="en-US" sz="6600" dirty="0">
                <a:solidFill>
                  <a:srgbClr val="0070C0"/>
                </a:solidFill>
              </a:rPr>
              <a:t>? ?</a:t>
            </a:r>
            <a:r>
              <a:rPr lang="en-US" sz="6600" dirty="0">
                <a:solidFill>
                  <a:srgbClr val="00B0F0"/>
                </a:solidFill>
              </a:rPr>
              <a:t>?</a:t>
            </a:r>
            <a:r>
              <a:rPr lang="en-US" sz="6600" dirty="0">
                <a:solidFill>
                  <a:srgbClr val="0070C0"/>
                </a:solidFill>
              </a:rPr>
              <a:t>? ?</a:t>
            </a:r>
            <a:r>
              <a:rPr lang="en-US" sz="6600" dirty="0">
                <a:solidFill>
                  <a:srgbClr val="00B0F0"/>
                </a:solidFill>
              </a:rPr>
              <a:t>?</a:t>
            </a:r>
            <a:r>
              <a:rPr lang="en-US" sz="6600" dirty="0">
                <a:solidFill>
                  <a:srgbClr val="0070C0"/>
                </a:solidFill>
              </a:rPr>
              <a:t>?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7DD1-CF39-4B49-AA65-0C6653C142C0}"/>
              </a:ext>
            </a:extLst>
          </p:cNvPr>
          <p:cNvSpPr txBox="1"/>
          <p:nvPr/>
        </p:nvSpPr>
        <p:spPr>
          <a:xfrm>
            <a:off x="6151240" y="563407"/>
            <a:ext cx="5547622" cy="1106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832430B-B1B3-7A44-8D75-6866F8486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9" r="1" b="1889"/>
          <a:stretch/>
        </p:blipFill>
        <p:spPr>
          <a:xfrm>
            <a:off x="2199862" y="588008"/>
            <a:ext cx="1587083" cy="13716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8BBAD-5159-4149-8E4F-F84886E8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553" y="1860393"/>
            <a:ext cx="4953932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buFont typeface="Arial" panose="020B0604020202020204" pitchFamily="34" charset="0"/>
              <a:buChar char="•"/>
            </a:pPr>
            <a:endParaRPr lang="en-US" sz="2000"/>
          </a:p>
          <a:p>
            <a:pPr marL="0">
              <a:buFont typeface="Arial" panose="020B0604020202020204" pitchFamily="34" charset="0"/>
              <a:buChar char="•"/>
            </a:pPr>
            <a:endParaRPr lang="en-US" sz="2000" b="1"/>
          </a:p>
          <a:p>
            <a:pPr marL="0">
              <a:buFont typeface="Arial" panose="020B0604020202020204" pitchFamily="34" charset="0"/>
              <a:buChar char="•"/>
            </a:pPr>
            <a:endParaRPr lang="en-US" sz="2000" b="1"/>
          </a:p>
          <a:p>
            <a:pPr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3302D-39E6-5448-93FD-4C2A6A4DBB80}"/>
              </a:ext>
            </a:extLst>
          </p:cNvPr>
          <p:cNvSpPr txBox="1"/>
          <p:nvPr/>
        </p:nvSpPr>
        <p:spPr>
          <a:xfrm>
            <a:off x="6151239" y="365125"/>
            <a:ext cx="5323005" cy="5929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000" dirty="0">
              <a:solidFill>
                <a:srgbClr val="FFFFFF"/>
              </a:solidFill>
              <a:latin typeface="+mj-lt"/>
              <a:ea typeface="+mj-ea"/>
              <a:cs typeface="+mj-cs"/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000" dirty="0">
              <a:solidFill>
                <a:srgbClr val="FFFFFF"/>
              </a:solidFill>
              <a:latin typeface="+mj-lt"/>
              <a:ea typeface="+mj-ea"/>
              <a:cs typeface="+mj-cs"/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000" dirty="0">
              <a:solidFill>
                <a:srgbClr val="FFFFFF"/>
              </a:solidFill>
              <a:latin typeface="+mj-lt"/>
              <a:ea typeface="+mj-ea"/>
              <a:cs typeface="+mj-cs"/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4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5">
            <a:hlinkClick r:id="rId5"/>
            <a:extLst>
              <a:ext uri="{FF2B5EF4-FFF2-40B4-BE49-F238E27FC236}">
                <a16:creationId xmlns:a16="http://schemas.microsoft.com/office/drawing/2014/main" id="{F8EF4538-D980-9542-9347-483A2980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5380382"/>
            <a:ext cx="1630017" cy="6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81CA6-B4F9-B846-9D57-24E38B6D7078}"/>
              </a:ext>
            </a:extLst>
          </p:cNvPr>
          <p:cNvSpPr txBox="1"/>
          <p:nvPr/>
        </p:nvSpPr>
        <p:spPr>
          <a:xfrm>
            <a:off x="1648860" y="4960377"/>
            <a:ext cx="279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BA9AD"/>
                </a:solidFill>
              </a:rPr>
              <a:t>Series Sponsor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784A7-5C6C-2F46-B3C3-BCF1C1BA5ABA}"/>
              </a:ext>
            </a:extLst>
          </p:cNvPr>
          <p:cNvSpPr txBox="1"/>
          <p:nvPr/>
        </p:nvSpPr>
        <p:spPr>
          <a:xfrm>
            <a:off x="7328107" y="187899"/>
            <a:ext cx="41461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MENTAL HEALTH MATTERS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28A9B-82AB-2E48-862B-28E817D12B62}"/>
              </a:ext>
            </a:extLst>
          </p:cNvPr>
          <p:cNvSpPr txBox="1"/>
          <p:nvPr/>
        </p:nvSpPr>
        <p:spPr>
          <a:xfrm>
            <a:off x="6151238" y="715617"/>
            <a:ext cx="604076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200" b="1" dirty="0">
                <a:solidFill>
                  <a:srgbClr val="0070C0"/>
                </a:solidFill>
              </a:rPr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Does Historical Data and the Current Experiences of Behavioral Health Experts Tell Us?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200" b="1" dirty="0">
                <a:solidFill>
                  <a:srgbClr val="0070C0"/>
                </a:solidFill>
              </a:rPr>
              <a:t>ISSUES TO BE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the Behavioral Health Supports that Staff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the Issues that Employers Need to Recognize?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Can Employers Do to Support a Healthy Work Environment </a:t>
            </a:r>
          </a:p>
          <a:p>
            <a:endParaRPr lang="en-US" dirty="0"/>
          </a:p>
          <a:p>
            <a:r>
              <a:rPr lang="en-US" sz="2200" b="1" dirty="0">
                <a:solidFill>
                  <a:srgbClr val="0070C0"/>
                </a:solidFill>
              </a:rPr>
              <a:t>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475AC-8021-5A4C-AB87-419F24D81E8D}"/>
              </a:ext>
            </a:extLst>
          </p:cNvPr>
          <p:cNvSpPr txBox="1"/>
          <p:nvPr/>
        </p:nvSpPr>
        <p:spPr>
          <a:xfrm>
            <a:off x="1961322" y="3392557"/>
            <a:ext cx="133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LOGOS Here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C32B45-23B4-5743-A833-42D28DA1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38" y="2574016"/>
            <a:ext cx="499558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2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8E54-8C41-C547-97F9-DD73769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C455-F826-9D44-BF8E-47E6E104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3A3E-395F-6B45-9DFA-225F587E1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961383" y="5870448"/>
            <a:ext cx="1015419" cy="90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D38D-4829-2042-B7DE-FC0DC264D0C9}"/>
              </a:ext>
            </a:extLst>
          </p:cNvPr>
          <p:cNvSpPr txBox="1"/>
          <p:nvPr/>
        </p:nvSpPr>
        <p:spPr>
          <a:xfrm>
            <a:off x="6096000" y="2774669"/>
            <a:ext cx="18473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45" y="0"/>
            <a:ext cx="5077412" cy="67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woman and snowflakes">
            <a:extLst>
              <a:ext uri="{FF2B5EF4-FFF2-40B4-BE49-F238E27FC236}">
                <a16:creationId xmlns:a16="http://schemas.microsoft.com/office/drawing/2014/main" id="{DC8B7C51-B16F-7F4C-8149-574E1EE41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9" b="1405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9ABB-70EF-D842-B18A-07667580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5" y="1937183"/>
            <a:ext cx="5274365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TIME TO BREATH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19D28-BA01-5446-B4DC-A42FEDEA70AA}"/>
              </a:ext>
            </a:extLst>
          </p:cNvPr>
          <p:cNvSpPr txBox="1"/>
          <p:nvPr/>
        </p:nvSpPr>
        <p:spPr>
          <a:xfrm>
            <a:off x="2160104" y="4068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C8E54-8C41-C547-97F9-DD737698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C455-F826-9D44-BF8E-47E6E104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A3A3E-395F-6B45-9DFA-225F587E1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961383" y="5870448"/>
            <a:ext cx="1015419" cy="9004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10D38D-4829-2042-B7DE-FC0DC264D0C9}"/>
              </a:ext>
            </a:extLst>
          </p:cNvPr>
          <p:cNvSpPr txBox="1"/>
          <p:nvPr/>
        </p:nvSpPr>
        <p:spPr>
          <a:xfrm>
            <a:off x="6096000" y="2774669"/>
            <a:ext cx="18473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742E4-805E-9043-B98D-917D3200E1BD}"/>
              </a:ext>
            </a:extLst>
          </p:cNvPr>
          <p:cNvSpPr txBox="1"/>
          <p:nvPr/>
        </p:nvSpPr>
        <p:spPr>
          <a:xfrm>
            <a:off x="3948695" y="2505670"/>
            <a:ext cx="3536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/>
              <a:t>THANK YOU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66126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D56DEC-69BC-3446-B927-FE95EE52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06" y="643467"/>
            <a:ext cx="107135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7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1832430B-B1B3-7A44-8D75-6866F848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626" r="-2" b="16247"/>
          <a:stretch/>
        </p:blipFill>
        <p:spPr>
          <a:xfrm>
            <a:off x="7240753" y="1578032"/>
            <a:ext cx="4359109" cy="2926080"/>
          </a:xfrm>
          <a:prstGeom prst="rect">
            <a:avLst/>
          </a:prstGeom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4B93F96-C162-4743-A16B-7A209262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7" y="2102283"/>
            <a:ext cx="5010725" cy="21256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Our Mission </a:t>
            </a:r>
            <a:r>
              <a:rPr lang="en-US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To strengthen the 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visibility, capacity and impact 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of the nonprofit sector in Westchester 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r>
              <a:rPr lang="en-US" sz="2400" b="1" kern="1200" dirty="0">
                <a:latin typeface="+mj-lt"/>
                <a:ea typeface="+mj-ea"/>
                <a:cs typeface="+mj-cs"/>
              </a:rPr>
              <a:t>for a more just and caring community.</a:t>
            </a:r>
            <a:br>
              <a:rPr lang="en-US" sz="2400" b="1" kern="1200" dirty="0">
                <a:latin typeface="+mj-lt"/>
                <a:ea typeface="+mj-ea"/>
                <a:cs typeface="+mj-cs"/>
              </a:rPr>
            </a:b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837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woman and snowflakes">
            <a:extLst>
              <a:ext uri="{FF2B5EF4-FFF2-40B4-BE49-F238E27FC236}">
                <a16:creationId xmlns:a16="http://schemas.microsoft.com/office/drawing/2014/main" id="{DC8B7C51-B16F-7F4C-8149-574E1EE41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9" b="1405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39ABB-70EF-D842-B18A-07667580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5" y="1937183"/>
            <a:ext cx="5274365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5400" dirty="0">
                <a:solidFill>
                  <a:srgbClr val="0070C0"/>
                </a:solidFill>
              </a:rPr>
              <a:t>TIME TO BREATH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19D28-BA01-5446-B4DC-A42FEDEA70AA}"/>
              </a:ext>
            </a:extLst>
          </p:cNvPr>
          <p:cNvSpPr txBox="1"/>
          <p:nvPr/>
        </p:nvSpPr>
        <p:spPr>
          <a:xfrm>
            <a:off x="2160104" y="4068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B6FF7-C1E5-9740-9A28-03FF62C1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03" y="960109"/>
            <a:ext cx="3985911" cy="4524629"/>
          </a:xfrm>
          <a:prstGeom prst="ellipse">
            <a:avLst/>
          </a:prstGeom>
        </p:spPr>
        <p:txBody>
          <a:bodyPr>
            <a:normAutofit fontScale="90000"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+mn-lt"/>
              </a:rPr>
              <a:t>A True Public Health Emergency</a:t>
            </a:r>
            <a:br>
              <a:rPr lang="en-US" sz="4100" b="1" dirty="0">
                <a:solidFill>
                  <a:srgbClr val="FF0000"/>
                </a:solidFill>
                <a:latin typeface="+mn-lt"/>
              </a:rPr>
            </a:br>
            <a:r>
              <a:rPr lang="en-US" sz="4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4100" b="1" dirty="0">
                <a:solidFill>
                  <a:srgbClr val="FF0000"/>
                </a:solidFill>
                <a:latin typeface="+mn-lt"/>
              </a:rPr>
            </a:br>
            <a:r>
              <a:rPr lang="en-US" sz="4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4100" b="1" dirty="0">
                <a:solidFill>
                  <a:srgbClr val="FF0000"/>
                </a:solidFill>
                <a:latin typeface="+mn-lt"/>
              </a:rPr>
            </a:br>
            <a:r>
              <a:rPr lang="en-US" sz="4100" b="1" dirty="0">
                <a:latin typeface="+mn-lt"/>
              </a:rPr>
              <a:t/>
            </a:r>
            <a:br>
              <a:rPr lang="en-US" sz="4100" b="1" dirty="0">
                <a:latin typeface="+mn-lt"/>
              </a:rPr>
            </a:br>
            <a:r>
              <a:rPr lang="en-US" sz="4100" b="1" dirty="0">
                <a:latin typeface="+mn-lt"/>
              </a:rPr>
              <a:t/>
            </a:r>
            <a:br>
              <a:rPr lang="en-US" sz="4100" b="1" dirty="0">
                <a:latin typeface="+mn-lt"/>
              </a:rPr>
            </a:br>
            <a:r>
              <a:rPr lang="en-US" sz="4100" b="1" dirty="0">
                <a:latin typeface="+mn-lt"/>
              </a:rPr>
              <a:t/>
            </a:r>
            <a:br>
              <a:rPr lang="en-US" sz="4100" b="1" dirty="0">
                <a:latin typeface="+mn-lt"/>
              </a:rPr>
            </a:br>
            <a:endParaRPr lang="en-US" sz="4100" b="1" dirty="0">
              <a:latin typeface="+mn-lt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C9F24-69A4-7C4B-9F47-8A5E04FE5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kumimoji="1" lang="en-US" sz="2200"/>
          </a:p>
          <a:p>
            <a:pPr marL="457200" lvl="1" indent="0">
              <a:buNone/>
            </a:pPr>
            <a:endParaRPr kumimoji="1" lang="en-US" sz="2200"/>
          </a:p>
          <a:p>
            <a:endParaRPr lang="en-US" sz="220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5199FF5-E4D5-884B-9039-FB3B52DF6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3"/>
          <a:stretch/>
        </p:blipFill>
        <p:spPr>
          <a:xfrm>
            <a:off x="4768814" y="640081"/>
            <a:ext cx="6746966" cy="55778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93214" y="2801903"/>
            <a:ext cx="3724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/>
              <a:t>- </a:t>
            </a:r>
            <a:r>
              <a:rPr lang="en-US" sz="2400" dirty="0"/>
              <a:t>Traffic accidents </a:t>
            </a:r>
            <a:r>
              <a:rPr lang="en-US" sz="2400" b="1" dirty="0"/>
              <a:t>36,120</a:t>
            </a:r>
            <a:r>
              <a:rPr lang="en-US" sz="2400" dirty="0"/>
              <a:t> deaths in 2019  </a:t>
            </a:r>
          </a:p>
          <a:p>
            <a:pPr marL="285750" indent="-285750"/>
            <a:r>
              <a:rPr lang="en-US" sz="2400" dirty="0"/>
              <a:t>- Firearms killed</a:t>
            </a:r>
            <a:r>
              <a:rPr lang="en-US" sz="2400" b="1" dirty="0"/>
              <a:t> 39,7732 </a:t>
            </a:r>
            <a:r>
              <a:rPr lang="en-US" sz="2400" dirty="0"/>
              <a:t>in 2018 –</a:t>
            </a:r>
            <a:r>
              <a:rPr lang="en-US" sz="2400" b="1" dirty="0"/>
              <a:t>23,854 </a:t>
            </a:r>
            <a:r>
              <a:rPr lang="en-US" sz="2400" dirty="0"/>
              <a:t>firearms suicide</a:t>
            </a:r>
          </a:p>
          <a:p>
            <a:pPr marL="285750" indent="-285750"/>
            <a:r>
              <a:rPr lang="en-US" sz="2400" b="1" dirty="0"/>
              <a:t>- 42,170</a:t>
            </a:r>
            <a:r>
              <a:rPr lang="en-US" sz="2400" dirty="0"/>
              <a:t> women died of breast cancer in 2019</a:t>
            </a:r>
          </a:p>
        </p:txBody>
      </p:sp>
    </p:spTree>
    <p:extLst>
      <p:ext uri="{BB962C8B-B14F-4D97-AF65-F5344CB8AC3E}">
        <p14:creationId xmlns:p14="http://schemas.microsoft.com/office/powerpoint/2010/main" val="114764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2F264-0908-A94D-A137-53D9B3360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761098" y="722030"/>
            <a:ext cx="1281250" cy="100584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930" y="1083425"/>
            <a:ext cx="4953932" cy="4541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09904-431A-224E-B1B6-7639F03F56D7}"/>
              </a:ext>
            </a:extLst>
          </p:cNvPr>
          <p:cNvSpPr txBox="1"/>
          <p:nvPr/>
        </p:nvSpPr>
        <p:spPr>
          <a:xfrm>
            <a:off x="1740665" y="2622014"/>
            <a:ext cx="18473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7C57D-E074-FD49-ABEE-73EB227213E0}"/>
              </a:ext>
            </a:extLst>
          </p:cNvPr>
          <p:cNvSpPr txBox="1"/>
          <p:nvPr/>
        </p:nvSpPr>
        <p:spPr>
          <a:xfrm>
            <a:off x="342900" y="4862946"/>
            <a:ext cx="184731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2B04B-1EE9-634B-BA0E-6953AF3BC49D}"/>
              </a:ext>
            </a:extLst>
          </p:cNvPr>
          <p:cNvSpPr txBox="1"/>
          <p:nvPr/>
        </p:nvSpPr>
        <p:spPr>
          <a:xfrm>
            <a:off x="721044" y="2905780"/>
            <a:ext cx="4856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DATA-Double Impact COVID-19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46210-A9F0-C64B-AA6C-0E09113D08D2}"/>
              </a:ext>
            </a:extLst>
          </p:cNvPr>
          <p:cNvSpPr txBox="1">
            <a:spLocks/>
          </p:cNvSpPr>
          <p:nvPr/>
        </p:nvSpPr>
        <p:spPr>
          <a:xfrm>
            <a:off x="6438900" y="443571"/>
            <a:ext cx="5486400" cy="6210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AEA00-8705-E24D-9227-BD36BAF8257B}"/>
              </a:ext>
            </a:extLst>
          </p:cNvPr>
          <p:cNvSpPr txBox="1"/>
          <p:nvPr/>
        </p:nvSpPr>
        <p:spPr>
          <a:xfrm>
            <a:off x="6725570" y="1429051"/>
            <a:ext cx="48560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(1)    Fear of the virus </a:t>
            </a:r>
            <a:r>
              <a:rPr lang="en-US" sz="2000" dirty="0"/>
              <a:t>itself, the unknown, absence of vaccine, &amp; death.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(2) Secondary challenges</a:t>
            </a:r>
            <a:r>
              <a:rPr lang="en-US" sz="2000" dirty="0"/>
              <a:t>: isolation economic impact of lost income, loss of jobs, food insecurities/hunger, change in routines, working remotely (school &amp; work) all which can lead to anxiety, depression, agitation, violence, lack of sleep, &amp; self-medication.</a:t>
            </a:r>
          </a:p>
        </p:txBody>
      </p:sp>
    </p:spTree>
    <p:extLst>
      <p:ext uri="{BB962C8B-B14F-4D97-AF65-F5344CB8AC3E}">
        <p14:creationId xmlns:p14="http://schemas.microsoft.com/office/powerpoint/2010/main" val="178723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2F264-0908-A94D-A137-53D9B3360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761098" y="722030"/>
            <a:ext cx="1311932" cy="100584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930" y="1083425"/>
            <a:ext cx="4953932" cy="4541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09904-431A-224E-B1B6-7639F03F56D7}"/>
              </a:ext>
            </a:extLst>
          </p:cNvPr>
          <p:cNvSpPr txBox="1"/>
          <p:nvPr/>
        </p:nvSpPr>
        <p:spPr>
          <a:xfrm>
            <a:off x="1740665" y="2622014"/>
            <a:ext cx="18473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/>
            </a:r>
            <a:br>
              <a:rPr lang="en-US" dirty="0"/>
            </a:b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7C57D-E074-FD49-ABEE-73EB227213E0}"/>
              </a:ext>
            </a:extLst>
          </p:cNvPr>
          <p:cNvSpPr txBox="1"/>
          <p:nvPr/>
        </p:nvSpPr>
        <p:spPr>
          <a:xfrm>
            <a:off x="342900" y="4862946"/>
            <a:ext cx="184731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B2B04B-1EE9-634B-BA0E-6953AF3BC49D}"/>
              </a:ext>
            </a:extLst>
          </p:cNvPr>
          <p:cNvSpPr txBox="1"/>
          <p:nvPr/>
        </p:nvSpPr>
        <p:spPr>
          <a:xfrm flipH="1">
            <a:off x="2268296" y="2625884"/>
            <a:ext cx="256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DATA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46210-A9F0-C64B-AA6C-0E09113D08D2}"/>
              </a:ext>
            </a:extLst>
          </p:cNvPr>
          <p:cNvSpPr txBox="1">
            <a:spLocks/>
          </p:cNvSpPr>
          <p:nvPr/>
        </p:nvSpPr>
        <p:spPr>
          <a:xfrm>
            <a:off x="6438900" y="443571"/>
            <a:ext cx="5486400" cy="6210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More than </a:t>
            </a:r>
            <a:r>
              <a:rPr lang="en-US" sz="2200" b="1" dirty="0"/>
              <a:t>half</a:t>
            </a:r>
            <a:r>
              <a:rPr lang="en-US" sz="2200" dirty="0"/>
              <a:t> of Americans report the coronavirus crisis harming mental health and experiencing distress.</a:t>
            </a:r>
          </a:p>
          <a:p>
            <a:pPr lvl="0" algn="just"/>
            <a:r>
              <a:rPr lang="en-US" sz="2200" dirty="0"/>
              <a:t>A federal emergency hotline for people in emotional distress registered a more that </a:t>
            </a:r>
            <a:r>
              <a:rPr lang="en-US" sz="2200" b="1" dirty="0"/>
              <a:t>1,000% increase </a:t>
            </a:r>
            <a:r>
              <a:rPr lang="en-US" sz="2200" dirty="0"/>
              <a:t>in April (from previous years)</a:t>
            </a:r>
          </a:p>
          <a:p>
            <a:pPr algn="just"/>
            <a:r>
              <a:rPr lang="en-US" sz="2200" dirty="0"/>
              <a:t>During the 2008 financial crisis, a study found that for </a:t>
            </a:r>
            <a:r>
              <a:rPr lang="en-US" sz="2200" b="1" dirty="0"/>
              <a:t>every percentage point increase</a:t>
            </a:r>
            <a:r>
              <a:rPr lang="en-US" sz="2200" dirty="0"/>
              <a:t> in the unemployment rate, there was about a </a:t>
            </a:r>
            <a:r>
              <a:rPr lang="en-US" sz="2200" b="1" dirty="0"/>
              <a:t>1.6% increase </a:t>
            </a:r>
            <a:r>
              <a:rPr lang="en-US" sz="2200" dirty="0"/>
              <a:t>in the suicide rate.  And now we’re looking at almost 30 million people, unemployed in the USA.</a:t>
            </a:r>
          </a:p>
          <a:p>
            <a:pPr algn="just"/>
            <a:r>
              <a:rPr lang="en-US" sz="2200" dirty="0"/>
              <a:t>While the rates of behavioral health disorders may not significantly differ from the general population, Blacks &amp; Latinos have substantially lower access to mental health &amp; substance-misuse treatment services (NSDUH, 2020).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3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D39D-C0A0-804D-BA04-BB5C7AD9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  <a:latin typeface="+mn-lt"/>
              </a:rPr>
              <a:t>SUPPORTING </a:t>
            </a:r>
            <a:br>
              <a:rPr lang="en-US" b="1">
                <a:solidFill>
                  <a:srgbClr val="0070C0"/>
                </a:solidFill>
                <a:latin typeface="+mn-lt"/>
              </a:rPr>
            </a:br>
            <a:r>
              <a:rPr lang="en-US" b="1">
                <a:solidFill>
                  <a:srgbClr val="0070C0"/>
                </a:solidFill>
                <a:latin typeface="+mn-lt"/>
              </a:rPr>
              <a:t>WORKPLACE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HEALTH &amp;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6056-1D4C-DB4E-850B-81213CD62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the opportunities for businesses to both ensure productivity and be part of the social safety net?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for-profit businesses, government, nonprofits/healthcare work 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B0C2B-FD4F-1545-904D-38666E58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952" b="10476"/>
          <a:stretch/>
        </p:blipFill>
        <p:spPr>
          <a:xfrm>
            <a:off x="10632012" y="5212715"/>
            <a:ext cx="1443575" cy="12801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166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560</Words>
  <Application>Microsoft Office PowerPoint</Application>
  <PresentationFormat>Widescreen</PresentationFormat>
  <Paragraphs>173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 Our Mission   To strengthen the  visibility, capacity and impact  of the nonprofit sector in Westchester  for a more just and caring community. </vt:lpstr>
      <vt:lpstr>PowerPoint Presentation</vt:lpstr>
      <vt:lpstr>A True Public Health Emergency      </vt:lpstr>
      <vt:lpstr>PowerPoint Presentation</vt:lpstr>
      <vt:lpstr>PowerPoint Presentation</vt:lpstr>
      <vt:lpstr>SUPPORTING  WORKPLACE HEALTH &amp; WELLNESS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</vt:lpstr>
      <vt:lpstr>Questions </vt:lpstr>
      <vt:lpstr> 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Suzanne Gardos</cp:lastModifiedBy>
  <cp:revision>8</cp:revision>
  <dcterms:created xsi:type="dcterms:W3CDTF">2020-06-03T02:04:58Z</dcterms:created>
  <dcterms:modified xsi:type="dcterms:W3CDTF">2020-06-04T13:26:24Z</dcterms:modified>
</cp:coreProperties>
</file>